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7" r:id="rId2"/>
  </p:sldMasterIdLst>
  <p:notesMasterIdLst>
    <p:notesMasterId r:id="rId38"/>
  </p:notesMasterIdLst>
  <p:handoutMasterIdLst>
    <p:handoutMasterId r:id="rId39"/>
  </p:handoutMasterIdLst>
  <p:sldIdLst>
    <p:sldId id="256" r:id="rId3"/>
    <p:sldId id="317" r:id="rId4"/>
    <p:sldId id="319" r:id="rId5"/>
    <p:sldId id="330" r:id="rId6"/>
    <p:sldId id="390" r:id="rId7"/>
    <p:sldId id="352" r:id="rId8"/>
    <p:sldId id="392" r:id="rId9"/>
    <p:sldId id="393" r:id="rId10"/>
    <p:sldId id="321" r:id="rId11"/>
    <p:sldId id="391" r:id="rId12"/>
    <p:sldId id="372" r:id="rId13"/>
    <p:sldId id="394" r:id="rId14"/>
    <p:sldId id="403" r:id="rId15"/>
    <p:sldId id="395" r:id="rId16"/>
    <p:sldId id="404" r:id="rId17"/>
    <p:sldId id="396" r:id="rId18"/>
    <p:sldId id="322" r:id="rId19"/>
    <p:sldId id="405" r:id="rId20"/>
    <p:sldId id="363" r:id="rId21"/>
    <p:sldId id="406" r:id="rId22"/>
    <p:sldId id="407" r:id="rId23"/>
    <p:sldId id="378" r:id="rId24"/>
    <p:sldId id="397" r:id="rId25"/>
    <p:sldId id="371" r:id="rId26"/>
    <p:sldId id="369" r:id="rId27"/>
    <p:sldId id="398" r:id="rId28"/>
    <p:sldId id="381" r:id="rId29"/>
    <p:sldId id="399" r:id="rId30"/>
    <p:sldId id="323" r:id="rId31"/>
    <p:sldId id="384" r:id="rId32"/>
    <p:sldId id="400" r:id="rId33"/>
    <p:sldId id="402" r:id="rId34"/>
    <p:sldId id="408" r:id="rId35"/>
    <p:sldId id="409" r:id="rId36"/>
    <p:sldId id="32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7687B4F0-D589-4280-8FFB-C91AD91AF6EF}">
          <p14:sldIdLst>
            <p14:sldId id="256"/>
          </p14:sldIdLst>
        </p14:section>
        <p14:section name="目录页" id="{D006D0EF-0A8B-4648-8B91-CF3D22594ABC}">
          <p14:sldIdLst>
            <p14:sldId id="317"/>
          </p14:sldIdLst>
        </p14:section>
        <p14:section name="第一部分" id="{EE2CB80F-4DA7-4EF1-9D5B-05C330296C25}">
          <p14:sldIdLst>
            <p14:sldId id="319"/>
            <p14:sldId id="330"/>
            <p14:sldId id="390"/>
            <p14:sldId id="352"/>
            <p14:sldId id="392"/>
            <p14:sldId id="393"/>
          </p14:sldIdLst>
        </p14:section>
        <p14:section name="第二部分" id="{C76F1A05-1C33-4654-84BB-A1D11AAEFF87}">
          <p14:sldIdLst>
            <p14:sldId id="321"/>
            <p14:sldId id="391"/>
            <p14:sldId id="372"/>
            <p14:sldId id="394"/>
            <p14:sldId id="403"/>
            <p14:sldId id="395"/>
            <p14:sldId id="404"/>
            <p14:sldId id="396"/>
          </p14:sldIdLst>
        </p14:section>
        <p14:section name="第三部分" id="{2D9F7972-54F5-47E5-B9FC-5BBE47CAC509}">
          <p14:sldIdLst>
            <p14:sldId id="322"/>
            <p14:sldId id="405"/>
            <p14:sldId id="363"/>
            <p14:sldId id="406"/>
            <p14:sldId id="407"/>
            <p14:sldId id="378"/>
            <p14:sldId id="397"/>
            <p14:sldId id="371"/>
            <p14:sldId id="369"/>
            <p14:sldId id="398"/>
            <p14:sldId id="381"/>
            <p14:sldId id="399"/>
          </p14:sldIdLst>
        </p14:section>
        <p14:section name="第四部分" id="{CB343DFC-D477-480D-AE11-59C590FB13E6}">
          <p14:sldIdLst>
            <p14:sldId id="323"/>
            <p14:sldId id="384"/>
            <p14:sldId id="400"/>
            <p14:sldId id="402"/>
            <p14:sldId id="408"/>
            <p14:sldId id="409"/>
          </p14:sldIdLst>
        </p14:section>
        <p14:section name="尾页" id="{BEDE2D37-BD96-44B4-80AE-D1AFF4AAF7A2}">
          <p14:sldIdLst>
            <p14:sldId id="329"/>
          </p14:sldIdLst>
        </p14:section>
      </p14:sectionLst>
    </p:ext>
    <p:ext uri="{EFAFB233-063F-42B5-8137-9DF3F51BA10A}">
      <p15:sldGuideLst xmlns:p15="http://schemas.microsoft.com/office/powerpoint/2012/main">
        <p15:guide id="1" orient="horz" pos="222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extLst>
      <p:ext uri="{19B8F6BF-5375-455C-9EA6-DF929625EA0E}">
        <p15:presenceInfo xmlns:p15="http://schemas.microsoft.com/office/powerpoint/2012/main" userId="王宇晨"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09A"/>
    <a:srgbClr val="FFD966"/>
    <a:srgbClr val="1E55A5"/>
    <a:srgbClr val="5780BC"/>
    <a:srgbClr val="6096E6"/>
    <a:srgbClr val="EC5F74"/>
    <a:srgbClr val="3C3C8E"/>
    <a:srgbClr val="587558"/>
    <a:srgbClr val="F6AB00"/>
    <a:srgbClr val="253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88693" autoAdjust="0"/>
  </p:normalViewPr>
  <p:slideViewPr>
    <p:cSldViewPr snapToGrid="0">
      <p:cViewPr varScale="1">
        <p:scale>
          <a:sx n="93" d="100"/>
          <a:sy n="93" d="100"/>
        </p:scale>
        <p:origin x="1216" y="68"/>
      </p:cViewPr>
      <p:guideLst>
        <p:guide orient="horz" pos="2228"/>
        <p:guide pos="2880"/>
      </p:guideLst>
    </p:cSldViewPr>
  </p:slideViewPr>
  <p:notesTextViewPr>
    <p:cViewPr>
      <p:scale>
        <a:sx n="1" d="1"/>
        <a:sy n="1" d="1"/>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2023/4/7</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2023/4/7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a:t>
            </a:fld>
            <a:endParaRPr lang="zh-CN" altLang="en-US"/>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3462070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2934834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2568864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424521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4058427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216139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3404861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1173375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51740-8063-439C-92AA-0AE78BD0D60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359949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226664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3881762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1596669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120034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271942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extLst>
      <p:ext uri="{BB962C8B-B14F-4D97-AF65-F5344CB8AC3E}">
        <p14:creationId xmlns:p14="http://schemas.microsoft.com/office/powerpoint/2010/main" val="1678143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2209901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4C263487-D52B-448D-863D-67C476B3B095}"/>
              </a:ext>
            </a:extLst>
          </p:cNvPr>
          <p:cNvSpPr/>
          <p:nvPr userDrawn="1"/>
        </p:nvSpPr>
        <p:spPr>
          <a:xfrm>
            <a:off x="628650" y="1923011"/>
            <a:ext cx="7886700" cy="2234930"/>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3036282" y="6413478"/>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Tree>
    <p:extLst>
      <p:ext uri="{BB962C8B-B14F-4D97-AF65-F5344CB8AC3E}">
        <p14:creationId xmlns:p14="http://schemas.microsoft.com/office/powerpoint/2010/main" val="423294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60015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164390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224881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68949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651155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1819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A20FFA4-47EB-4DF7-9DDA-4075FECA1DF7}"/>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dirty="0"/>
          </a:p>
        </p:txBody>
      </p:sp>
      <p:grpSp>
        <p:nvGrpSpPr>
          <p:cNvPr id="2" name="组合 1">
            <a:extLst>
              <a:ext uri="{FF2B5EF4-FFF2-40B4-BE49-F238E27FC236}">
                <a16:creationId xmlns:a16="http://schemas.microsoft.com/office/drawing/2014/main" id="{3EC726B1-2A9F-4267-A5C8-C5B6C30181AC}"/>
              </a:ext>
            </a:extLst>
          </p:cNvPr>
          <p:cNvGrpSpPr/>
          <p:nvPr userDrawn="1"/>
        </p:nvGrpSpPr>
        <p:grpSpPr>
          <a:xfrm>
            <a:off x="162000" y="172128"/>
            <a:ext cx="8820000" cy="6167075"/>
            <a:chOff x="162000" y="172128"/>
            <a:chExt cx="8820000" cy="6167075"/>
          </a:xfrm>
        </p:grpSpPr>
        <p:grpSp>
          <p:nvGrpSpPr>
            <p:cNvPr id="8" name="组合 7">
              <a:extLst>
                <a:ext uri="{FF2B5EF4-FFF2-40B4-BE49-F238E27FC236}">
                  <a16:creationId xmlns:a16="http://schemas.microsoft.com/office/drawing/2014/main" id="{2B3780AF-97D7-41F5-92BD-C6B3372F345E}"/>
                </a:ext>
              </a:extLst>
            </p:cNvPr>
            <p:cNvGrpSpPr/>
            <p:nvPr userDrawn="1"/>
          </p:nvGrpSpPr>
          <p:grpSpPr>
            <a:xfrm>
              <a:off x="162000" y="172128"/>
              <a:ext cx="8820000" cy="6167075"/>
              <a:chOff x="431514" y="174661"/>
              <a:chExt cx="8280971" cy="6155314"/>
            </a:xfrm>
          </p:grpSpPr>
          <p:sp>
            <p:nvSpPr>
              <p:cNvPr id="9" name="Google Shape;10;p2">
                <a:extLst>
                  <a:ext uri="{FF2B5EF4-FFF2-40B4-BE49-F238E27FC236}">
                    <a16:creationId xmlns:a16="http://schemas.microsoft.com/office/drawing/2014/main" id="{611AA018-E6B6-45C7-A586-EB07C420C28F}"/>
                  </a:ext>
                </a:extLst>
              </p:cNvPr>
              <p:cNvSpPr/>
              <p:nvPr/>
            </p:nvSpPr>
            <p:spPr>
              <a:xfrm>
                <a:off x="431514" y="760288"/>
                <a:ext cx="8280971" cy="5569687"/>
              </a:xfrm>
              <a:prstGeom prst="rect">
                <a:avLst/>
              </a:prstGeom>
              <a:noFill/>
              <a:ln w="25400"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矩形 9">
                <a:extLst>
                  <a:ext uri="{FF2B5EF4-FFF2-40B4-BE49-F238E27FC236}">
                    <a16:creationId xmlns:a16="http://schemas.microsoft.com/office/drawing/2014/main" id="{ABF466CA-25D4-473A-83E5-8C3212A5EB1C}"/>
                  </a:ext>
                </a:extLst>
              </p:cNvPr>
              <p:cNvSpPr/>
              <p:nvPr/>
            </p:nvSpPr>
            <p:spPr>
              <a:xfrm>
                <a:off x="431514" y="174661"/>
                <a:ext cx="8280971" cy="585627"/>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oogle Shape;835;p34">
              <a:extLst>
                <a:ext uri="{FF2B5EF4-FFF2-40B4-BE49-F238E27FC236}">
                  <a16:creationId xmlns:a16="http://schemas.microsoft.com/office/drawing/2014/main" id="{1BB9BB11-D260-4656-B01B-D7BCD2E268E7}"/>
                </a:ext>
              </a:extLst>
            </p:cNvPr>
            <p:cNvGrpSpPr/>
            <p:nvPr userDrawn="1"/>
          </p:nvGrpSpPr>
          <p:grpSpPr>
            <a:xfrm>
              <a:off x="199071" y="297017"/>
              <a:ext cx="196346" cy="282999"/>
              <a:chOff x="5083925" y="2066350"/>
              <a:chExt cx="28825" cy="41550"/>
            </a:xfrm>
          </p:grpSpPr>
          <p:sp>
            <p:nvSpPr>
              <p:cNvPr id="18" name="Google Shape;836;p34">
                <a:extLst>
                  <a:ext uri="{FF2B5EF4-FFF2-40B4-BE49-F238E27FC236}">
                    <a16:creationId xmlns:a16="http://schemas.microsoft.com/office/drawing/2014/main" id="{554CA59C-2E17-444E-A0E3-35F7F8B4B9C2}"/>
                  </a:ext>
                </a:extLst>
              </p:cNvPr>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7;p34">
                <a:extLst>
                  <a:ext uri="{FF2B5EF4-FFF2-40B4-BE49-F238E27FC236}">
                    <a16:creationId xmlns:a16="http://schemas.microsoft.com/office/drawing/2014/main" id="{FBA697B4-CDA7-4D9E-96BB-283CE572F984}"/>
                  </a:ext>
                </a:extLst>
              </p:cNvPr>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图片 11">
              <a:extLst>
                <a:ext uri="{FF2B5EF4-FFF2-40B4-BE49-F238E27FC236}">
                  <a16:creationId xmlns:a16="http://schemas.microsoft.com/office/drawing/2014/main" id="{B3B55EE9-DF14-4C41-8B43-AC8DC1E4FE11}"/>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l="-29" t="-1" r="68184" b="524"/>
            <a:stretch/>
          </p:blipFill>
          <p:spPr>
            <a:xfrm>
              <a:off x="8404974" y="202608"/>
              <a:ext cx="532800" cy="532800"/>
            </a:xfrm>
            <a:prstGeom prst="rect">
              <a:avLst/>
            </a:prstGeom>
          </p:spPr>
        </p:pic>
      </p:grpSp>
    </p:spTree>
    <p:extLst>
      <p:ext uri="{BB962C8B-B14F-4D97-AF65-F5344CB8AC3E}">
        <p14:creationId xmlns:p14="http://schemas.microsoft.com/office/powerpoint/2010/main" val="50320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3683466" y="3866329"/>
            <a:ext cx="2390210"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907430" y="3866329"/>
            <a:ext cx="2326247"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455870" y="3167418"/>
            <a:ext cx="1229367"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1793578" y="3708165"/>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1793578"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907430" y="469320"/>
            <a:ext cx="23262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6131435" y="1165514"/>
            <a:ext cx="2326247"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3695977" y="1165515"/>
            <a:ext cx="2326247"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5189425" y="469320"/>
            <a:ext cx="1884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5854460" y="1015879"/>
            <a:ext cx="5539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906117" y="1164020"/>
            <a:ext cx="2328874"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6523465" y="4697007"/>
            <a:ext cx="1447800" cy="247650"/>
          </a:xfrm>
          <a:prstGeom prst="rect">
            <a:avLst/>
          </a:prstGeom>
        </p:spPr>
      </p:pic>
      <p:pic>
        <p:nvPicPr>
          <p:cNvPr id="20" name="图片 19">
            <a:extLst>
              <a:ext uri="{FF2B5EF4-FFF2-40B4-BE49-F238E27FC236}">
                <a16:creationId xmlns:a16="http://schemas.microsoft.com/office/drawing/2014/main" id="{405F20DE-A2C1-4384-8C30-55A1F848862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408411" y="3708165"/>
            <a:ext cx="1676189" cy="532800"/>
          </a:xfrm>
          <a:prstGeom prst="rect">
            <a:avLst/>
          </a:prstGeom>
        </p:spPr>
      </p:pic>
    </p:spTree>
    <p:extLst>
      <p:ext uri="{BB962C8B-B14F-4D97-AF65-F5344CB8AC3E}">
        <p14:creationId xmlns:p14="http://schemas.microsoft.com/office/powerpoint/2010/main" val="231271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583619BF-2071-496E-AFFB-A468B39B3730}"/>
              </a:ext>
            </a:extLst>
          </p:cNvPr>
          <p:cNvSpPr>
            <a:spLocks noGrp="1"/>
          </p:cNvSpPr>
          <p:nvPr>
            <p:ph type="ftr" sz="quarter" idx="11"/>
          </p:nvPr>
        </p:nvSpPr>
        <p:spPr/>
        <p:txBody>
          <a:bodyPr/>
          <a:lstStyle/>
          <a:p>
            <a:r>
              <a:rPr lang="en-US" altLang="zh-CN"/>
              <a:t>Southeast University</a:t>
            </a:r>
            <a:endParaRPr lang="zh-CN" altLang="en-US"/>
          </a:p>
        </p:txBody>
      </p:sp>
      <p:sp>
        <p:nvSpPr>
          <p:cNvPr id="7" name="灯片编号占位符 5">
            <a:extLst>
              <a:ext uri="{FF2B5EF4-FFF2-40B4-BE49-F238E27FC236}">
                <a16:creationId xmlns:a16="http://schemas.microsoft.com/office/drawing/2014/main" id="{EAB503B9-57A5-4957-AAF2-C73C2D11532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a:t>
            </a:fld>
            <a:endParaRPr lang="zh-CN" altLang="en-US"/>
          </a:p>
        </p:txBody>
      </p:sp>
      <p:grpSp>
        <p:nvGrpSpPr>
          <p:cNvPr id="4" name="组合 3">
            <a:extLst>
              <a:ext uri="{FF2B5EF4-FFF2-40B4-BE49-F238E27FC236}">
                <a16:creationId xmlns:a16="http://schemas.microsoft.com/office/drawing/2014/main" id="{B58ACE55-8853-4439-BFD3-D0125642F563}"/>
              </a:ext>
            </a:extLst>
          </p:cNvPr>
          <p:cNvGrpSpPr/>
          <p:nvPr userDrawn="1"/>
        </p:nvGrpSpPr>
        <p:grpSpPr>
          <a:xfrm>
            <a:off x="654820" y="1369609"/>
            <a:ext cx="7834360" cy="3363240"/>
            <a:chOff x="2406920" y="1481369"/>
            <a:chExt cx="4325080" cy="3363240"/>
          </a:xfrm>
        </p:grpSpPr>
        <p:sp>
          <p:nvSpPr>
            <p:cNvPr id="6" name="Google Shape;10;p2">
              <a:extLst>
                <a:ext uri="{FF2B5EF4-FFF2-40B4-BE49-F238E27FC236}">
                  <a16:creationId xmlns:a16="http://schemas.microsoft.com/office/drawing/2014/main" id="{A7D019AF-5296-4895-AEF9-765CB778C3C3}"/>
                </a:ext>
              </a:extLst>
            </p:cNvPr>
            <p:cNvSpPr/>
            <p:nvPr/>
          </p:nvSpPr>
          <p:spPr>
            <a:xfrm>
              <a:off x="2412000" y="1481369"/>
              <a:ext cx="4320000" cy="2700000"/>
            </a:xfrm>
            <a:prstGeom prst="rect">
              <a:avLst/>
            </a:prstGeom>
            <a:noFill/>
            <a:ln w="28575" cap="flat" cmpd="sng">
              <a:solidFill>
                <a:srgbClr val="0240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B8761B00-BC28-4412-B153-6EE3AB9336C5}"/>
                </a:ext>
              </a:extLst>
            </p:cNvPr>
            <p:cNvSpPr/>
            <p:nvPr/>
          </p:nvSpPr>
          <p:spPr>
            <a:xfrm>
              <a:off x="2406920" y="4196609"/>
              <a:ext cx="4325080" cy="648000"/>
            </a:xfrm>
            <a:prstGeom prst="rect">
              <a:avLst/>
            </a:prstGeom>
            <a:solidFill>
              <a:srgbClr val="02409A"/>
            </a:solidFill>
            <a:ln w="25400">
              <a:solidFill>
                <a:srgbClr val="02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7602270-8804-49D6-B11A-C589864B9DEC}"/>
                </a:ext>
              </a:extLst>
            </p:cNvPr>
            <p:cNvSpPr txBox="1"/>
            <p:nvPr/>
          </p:nvSpPr>
          <p:spPr>
            <a:xfrm>
              <a:off x="2794805" y="2046539"/>
              <a:ext cx="3549311" cy="1569660"/>
            </a:xfrm>
            <a:prstGeom prst="rect">
              <a:avLst/>
            </a:prstGeom>
            <a:noFill/>
          </p:spPr>
          <p:txBody>
            <a:bodyPr wrap="square" rtlCol="0">
              <a:spAutoFit/>
            </a:bodyPr>
            <a:lstStyle/>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感谢各位老师和同学！</a:t>
              </a:r>
            </a:p>
            <a:p>
              <a:pPr lvl="0" algn="ctr">
                <a:defRPr/>
              </a:pPr>
              <a:r>
                <a:rPr lang="zh-CN" altLang="en-US" sz="4800" b="1">
                  <a:solidFill>
                    <a:srgbClr val="C00000"/>
                  </a:solidFill>
                  <a:latin typeface="思源黑体 CN" panose="020B0500000000000000" pitchFamily="34" charset="-122"/>
                  <a:ea typeface="思源黑体 CN" panose="020B0500000000000000" pitchFamily="34" charset="-122"/>
                  <a:cs typeface="+mn-ea"/>
                </a:rPr>
                <a:t> 请大家提出宝贵意见！</a:t>
              </a:r>
            </a:p>
          </p:txBody>
        </p:sp>
        <p:cxnSp>
          <p:nvCxnSpPr>
            <p:cNvPr id="10" name="直接连接符 9">
              <a:extLst>
                <a:ext uri="{FF2B5EF4-FFF2-40B4-BE49-F238E27FC236}">
                  <a16:creationId xmlns:a16="http://schemas.microsoft.com/office/drawing/2014/main" id="{44C511CD-85C3-45A4-A0D5-817297514499}"/>
                </a:ext>
              </a:extLst>
            </p:cNvPr>
            <p:cNvCxnSpPr>
              <a:cxnSpLocks/>
            </p:cNvCxnSpPr>
            <p:nvPr/>
          </p:nvCxnSpPr>
          <p:spPr>
            <a:xfrm>
              <a:off x="3621324" y="3849858"/>
              <a:ext cx="1800000" cy="0"/>
            </a:xfrm>
            <a:prstGeom prst="line">
              <a:avLst/>
            </a:prstGeom>
            <a:ln w="25400" cap="rnd">
              <a:solidFill>
                <a:srgbClr val="3C3C8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2B5A49B-2EFC-4753-BAE9-83FACFB0599E}"/>
                </a:ext>
              </a:extLst>
            </p:cNvPr>
            <p:cNvSpPr txBox="1"/>
            <p:nvPr/>
          </p:nvSpPr>
          <p:spPr>
            <a:xfrm>
              <a:off x="2534575" y="4274536"/>
              <a:ext cx="4074850" cy="461665"/>
            </a:xfrm>
            <a:prstGeom prst="rect">
              <a:avLst/>
            </a:prstGeom>
            <a:noFill/>
          </p:spPr>
          <p:txBody>
            <a:bodyPr wrap="square" rtlCol="0">
              <a:spAutoFit/>
            </a:bodyPr>
            <a:lstStyle/>
            <a:p>
              <a:pPr lvl="0" algn="ctr">
                <a:defRPr/>
              </a:pPr>
              <a:r>
                <a:rPr lang="zh-CN" altLang="en-US" sz="2400" b="1">
                  <a:solidFill>
                    <a:schemeClr val="bg1"/>
                  </a:solidFill>
                  <a:latin typeface="思源黑体 CN" panose="020B0500000000000000" pitchFamily="34" charset="-122"/>
                  <a:ea typeface="思源黑体 CN" panose="020B0500000000000000" pitchFamily="34" charset="-122"/>
                  <a:cs typeface="+mn-ea"/>
                </a:rPr>
                <a:t>母版里面改邮箱</a:t>
              </a:r>
              <a:r>
                <a:rPr lang="en-US" altLang="zh-CN" sz="2400" b="1">
                  <a:solidFill>
                    <a:schemeClr val="bg1"/>
                  </a:solidFill>
                  <a:latin typeface="思源黑体 CN" panose="020B0500000000000000" pitchFamily="34" charset="-122"/>
                  <a:ea typeface="思源黑体 CN" panose="020B0500000000000000" pitchFamily="34" charset="-122"/>
                  <a:cs typeface="+mn-ea"/>
                </a:rPr>
                <a:t>@seu.edu.cn</a:t>
              </a:r>
              <a:endParaRPr lang="zh-CN" altLang="en-US" sz="2400" b="1">
                <a:solidFill>
                  <a:schemeClr val="bg1"/>
                </a:solidFill>
                <a:latin typeface="思源黑体 CN" panose="020B0500000000000000" pitchFamily="34" charset="-122"/>
                <a:ea typeface="思源黑体 CN" panose="020B0500000000000000" pitchFamily="34" charset="-122"/>
                <a:cs typeface="+mn-ea"/>
              </a:endParaRPr>
            </a:p>
          </p:txBody>
        </p:sp>
      </p:grpSp>
    </p:spTree>
    <p:extLst>
      <p:ext uri="{BB962C8B-B14F-4D97-AF65-F5344CB8AC3E}">
        <p14:creationId xmlns:p14="http://schemas.microsoft.com/office/powerpoint/2010/main" val="3124605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2104265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78688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96900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370208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3775F16-38A3-4499-B788-AA3E293ABB58}" type="datetimeFigureOut">
              <a:rPr lang="zh-CN" altLang="en-US" smtClean="0"/>
              <a:t>2023/4/7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538158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2023/4/7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2432029060"/>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666" r:id="rId3"/>
    <p:sldLayoutId id="2147483663"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75F16-38A3-4499-B788-AA3E293ABB58}" type="datetimeFigureOut">
              <a:rPr lang="zh-CN" altLang="en-US" smtClean="0"/>
              <a:t>2023/4/7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221681643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jp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7.pn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jp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300.png"/><Relationship Id="rId10" Type="http://schemas.openxmlformats.org/officeDocument/2006/relationships/image" Target="../media/image34.png"/><Relationship Id="rId4" Type="http://schemas.openxmlformats.org/officeDocument/2006/relationships/image" Target="../media/image18.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25CC5B-58EC-4783-9D8A-09811130BAED}"/>
              </a:ext>
            </a:extLst>
          </p:cNvPr>
          <p:cNvSpPr txBox="1"/>
          <p:nvPr/>
        </p:nvSpPr>
        <p:spPr>
          <a:xfrm>
            <a:off x="6534169" y="5081451"/>
            <a:ext cx="3381566" cy="800219"/>
          </a:xfrm>
          <a:prstGeom prst="rect">
            <a:avLst/>
          </a:prstGeom>
          <a:noFill/>
        </p:spPr>
        <p:txBody>
          <a:bodyPr wrap="square" rtlCol="0">
            <a:spAutoFit/>
          </a:bodyPr>
          <a:lstStyle/>
          <a:p>
            <a:pPr>
              <a:spcBef>
                <a:spcPts val="600"/>
              </a:spcBef>
              <a:spcAft>
                <a:spcPts val="600"/>
              </a:spcAft>
            </a:pPr>
            <a:r>
              <a:rPr lang="zh-CN" altLang="en-US" b="1" spc="140" dirty="0">
                <a:latin typeface="微软雅黑" panose="020B0503020204020204" pitchFamily="34" charset="-122"/>
                <a:ea typeface="微软雅黑" panose="020B0503020204020204" pitchFamily="34" charset="-122"/>
              </a:rPr>
              <a:t>梁伯熙</a:t>
            </a:r>
            <a:endParaRPr lang="en-US" altLang="zh-CN" b="1" spc="140" dirty="0">
              <a:latin typeface="微软雅黑" panose="020B0503020204020204" pitchFamily="34" charset="-122"/>
              <a:ea typeface="微软雅黑" panose="020B0503020204020204" pitchFamily="34" charset="-122"/>
            </a:endParaRPr>
          </a:p>
          <a:p>
            <a:pPr>
              <a:spcBef>
                <a:spcPts val="600"/>
              </a:spcBef>
              <a:spcAft>
                <a:spcPts val="600"/>
              </a:spcAft>
            </a:pPr>
            <a:r>
              <a:rPr lang="en-US" altLang="zh-CN" b="1" spc="140" dirty="0">
                <a:latin typeface="微软雅黑" panose="020B0503020204020204" pitchFamily="34" charset="-122"/>
                <a:ea typeface="微软雅黑" panose="020B0503020204020204" pitchFamily="34" charset="-122"/>
              </a:rPr>
              <a:t>2023.4.7</a:t>
            </a:r>
          </a:p>
        </p:txBody>
      </p:sp>
      <p:sp>
        <p:nvSpPr>
          <p:cNvPr id="6" name="文本框 5">
            <a:extLst>
              <a:ext uri="{FF2B5EF4-FFF2-40B4-BE49-F238E27FC236}">
                <a16:creationId xmlns:a16="http://schemas.microsoft.com/office/drawing/2014/main" id="{F7820DB6-931A-4971-864C-28754D6D6087}"/>
              </a:ext>
            </a:extLst>
          </p:cNvPr>
          <p:cNvSpPr txBox="1"/>
          <p:nvPr/>
        </p:nvSpPr>
        <p:spPr>
          <a:xfrm>
            <a:off x="919023" y="2276898"/>
            <a:ext cx="7305929" cy="1077218"/>
          </a:xfrm>
          <a:prstGeom prst="rect">
            <a:avLst/>
          </a:prstGeom>
          <a:noFill/>
        </p:spPr>
        <p:txBody>
          <a:bodyPr wrap="square" rtlCol="0">
            <a:spAutoFit/>
          </a:bodyPr>
          <a:lstStyle/>
          <a:p>
            <a:r>
              <a:rPr lang="en-US" altLang="zh-CN" sz="3200" b="1" dirty="0">
                <a:solidFill>
                  <a:srgbClr val="02409A"/>
                </a:solidFill>
              </a:rPr>
              <a:t>A PAYLOAD OPTIMIZATION METHOD FOR FEDERATED RECOMMENDER SYSTEMS</a:t>
            </a:r>
            <a:endParaRPr lang="zh-CN" altLang="en-US" sz="3200" b="1" spc="-5" dirty="0">
              <a:solidFill>
                <a:srgbClr val="02409A"/>
              </a:solidFill>
              <a:latin typeface="Lucida Bright"/>
              <a:ea typeface="+mj-ea"/>
            </a:endParaRPr>
          </a:p>
        </p:txBody>
      </p:sp>
      <p:pic>
        <p:nvPicPr>
          <p:cNvPr id="9" name="Picture 5">
            <a:extLst>
              <a:ext uri="{FF2B5EF4-FFF2-40B4-BE49-F238E27FC236}">
                <a16:creationId xmlns:a16="http://schemas.microsoft.com/office/drawing/2014/main" id="{1D9CD24B-4812-4BED-B237-4BE22BAE3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0256" y="841758"/>
            <a:ext cx="23034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E6283385-E4F3-45DF-84BB-CB9453E4C9F9}"/>
              </a:ext>
            </a:extLst>
          </p:cNvPr>
          <p:cNvSpPr txBox="1"/>
          <p:nvPr/>
        </p:nvSpPr>
        <p:spPr>
          <a:xfrm>
            <a:off x="114318" y="5404616"/>
            <a:ext cx="5457807" cy="954107"/>
          </a:xfrm>
          <a:prstGeom prst="rect">
            <a:avLst/>
          </a:prstGeom>
          <a:noFill/>
        </p:spPr>
        <p:txBody>
          <a:bodyPr wrap="square" rtlCol="0">
            <a:spAutoFit/>
          </a:bodyPr>
          <a:lstStyle/>
          <a:p>
            <a:r>
              <a:rPr lang="en-US" altLang="zh-CN" sz="1400" b="0" i="0" dirty="0">
                <a:solidFill>
                  <a:srgbClr val="222222"/>
                </a:solidFill>
                <a:effectLst/>
                <a:latin typeface="Arial" panose="020B0604020202020204" pitchFamily="34" charset="0"/>
              </a:rPr>
              <a:t>Khan, F. K., Flanagan, A., Tan, K. E., Alamgir, Z., &amp; </a:t>
            </a:r>
            <a:r>
              <a:rPr lang="en-US" altLang="zh-CN" sz="1400" b="0" i="0" dirty="0" err="1">
                <a:solidFill>
                  <a:srgbClr val="222222"/>
                </a:solidFill>
                <a:effectLst/>
                <a:latin typeface="Arial" panose="020B0604020202020204" pitchFamily="34" charset="0"/>
              </a:rPr>
              <a:t>Ammad</a:t>
            </a:r>
            <a:r>
              <a:rPr lang="en-US" altLang="zh-CN" sz="1400" b="0" i="0" dirty="0">
                <a:solidFill>
                  <a:srgbClr val="222222"/>
                </a:solidFill>
                <a:effectLst/>
                <a:latin typeface="Arial" panose="020B0604020202020204" pitchFamily="34" charset="0"/>
              </a:rPr>
              <a:t>-</a:t>
            </a:r>
            <a:r>
              <a:rPr lang="en-US" altLang="zh-CN" sz="1400" b="0" i="0" dirty="0" err="1">
                <a:solidFill>
                  <a:srgbClr val="222222"/>
                </a:solidFill>
                <a:effectLst/>
                <a:latin typeface="Arial" panose="020B0604020202020204" pitchFamily="34" charset="0"/>
              </a:rPr>
              <a:t>Ud</a:t>
            </a:r>
            <a:r>
              <a:rPr lang="en-US" altLang="zh-CN" sz="1400" b="0" i="0" dirty="0">
                <a:solidFill>
                  <a:srgbClr val="222222"/>
                </a:solidFill>
                <a:effectLst/>
                <a:latin typeface="Arial" panose="020B0604020202020204" pitchFamily="34" charset="0"/>
              </a:rPr>
              <a:t>-Din, M. (2021, September). A payload optimization method for federated recommender systems. In </a:t>
            </a:r>
            <a:r>
              <a:rPr lang="en-US" altLang="zh-CN" sz="1400" b="0" i="1" dirty="0">
                <a:solidFill>
                  <a:srgbClr val="222222"/>
                </a:solidFill>
                <a:effectLst/>
                <a:latin typeface="Arial" panose="020B0604020202020204" pitchFamily="34" charset="0"/>
              </a:rPr>
              <a:t>Proceedings of the 15th ACM Conference on Recommender Systems</a:t>
            </a:r>
            <a:r>
              <a:rPr lang="en-US" altLang="zh-CN" sz="1400" b="0" i="0" dirty="0">
                <a:solidFill>
                  <a:srgbClr val="222222"/>
                </a:solidFill>
                <a:effectLst/>
                <a:latin typeface="Arial" panose="020B0604020202020204" pitchFamily="34" charset="0"/>
              </a:rPr>
              <a:t> (pp. 432-442).</a:t>
            </a:r>
            <a:endParaRPr lang="zh-CN" altLang="en-US" sz="1400" dirty="0"/>
          </a:p>
        </p:txBody>
      </p:sp>
    </p:spTree>
    <p:extLst>
      <p:ext uri="{BB962C8B-B14F-4D97-AF65-F5344CB8AC3E}">
        <p14:creationId xmlns:p14="http://schemas.microsoft.com/office/powerpoint/2010/main" val="127822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10</a:t>
            </a:fld>
            <a:endParaRPr lang="zh-CN" altLang="en-US" dirty="0"/>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73602"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Collaborative Filtering</a:t>
            </a:r>
          </a:p>
        </p:txBody>
      </p:sp>
      <p:sp>
        <p:nvSpPr>
          <p:cNvPr id="3" name="文本框 2">
            <a:extLst>
              <a:ext uri="{FF2B5EF4-FFF2-40B4-BE49-F238E27FC236}">
                <a16:creationId xmlns:a16="http://schemas.microsoft.com/office/drawing/2014/main" id="{4287736D-29FA-4C94-A9D8-797A822582A3}"/>
              </a:ext>
            </a:extLst>
          </p:cNvPr>
          <p:cNvSpPr txBox="1"/>
          <p:nvPr/>
        </p:nvSpPr>
        <p:spPr>
          <a:xfrm>
            <a:off x="448568" y="969146"/>
            <a:ext cx="6194501" cy="369332"/>
          </a:xfrm>
          <a:prstGeom prst="rect">
            <a:avLst/>
          </a:prstGeom>
          <a:noFill/>
        </p:spPr>
        <p:txBody>
          <a:bodyPr wrap="square" rtlCol="0">
            <a:spAutoFit/>
          </a:bodyPr>
          <a:lstStyle/>
          <a:p>
            <a:endParaRPr lang="en-US" altLang="zh-CN" dirty="0"/>
          </a:p>
        </p:txBody>
      </p:sp>
      <p:pic>
        <p:nvPicPr>
          <p:cNvPr id="6" name="图片 5">
            <a:extLst>
              <a:ext uri="{FF2B5EF4-FFF2-40B4-BE49-F238E27FC236}">
                <a16:creationId xmlns:a16="http://schemas.microsoft.com/office/drawing/2014/main" id="{DEA08996-AD71-47E2-86BE-DCB1A7BFB603}"/>
              </a:ext>
            </a:extLst>
          </p:cNvPr>
          <p:cNvPicPr>
            <a:picLocks noChangeAspect="1"/>
          </p:cNvPicPr>
          <p:nvPr/>
        </p:nvPicPr>
        <p:blipFill>
          <a:blip r:embed="rId3"/>
          <a:stretch>
            <a:fillRect/>
          </a:stretch>
        </p:blipFill>
        <p:spPr>
          <a:xfrm>
            <a:off x="879231" y="3608215"/>
            <a:ext cx="7385538" cy="2280639"/>
          </a:xfrm>
          <a:prstGeom prst="rect">
            <a:avLst/>
          </a:prstGeom>
        </p:spPr>
      </p:pic>
      <p:sp>
        <p:nvSpPr>
          <p:cNvPr id="11" name="矩形 10">
            <a:extLst>
              <a:ext uri="{FF2B5EF4-FFF2-40B4-BE49-F238E27FC236}">
                <a16:creationId xmlns:a16="http://schemas.microsoft.com/office/drawing/2014/main" id="{F6B4CE69-68D8-4B50-9B9C-1883547FA72E}"/>
              </a:ext>
            </a:extLst>
          </p:cNvPr>
          <p:cNvSpPr/>
          <p:nvPr/>
        </p:nvSpPr>
        <p:spPr>
          <a:xfrm>
            <a:off x="1542757" y="5594252"/>
            <a:ext cx="4375052" cy="29460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预测缺失的用户</a:t>
            </a:r>
            <a:r>
              <a:rPr lang="en-US" altLang="zh-CN" dirty="0"/>
              <a:t>-</a:t>
            </a:r>
            <a:r>
              <a:rPr lang="zh-CN" altLang="en-US" dirty="0"/>
              <a:t>物品评分</a:t>
            </a:r>
          </a:p>
        </p:txBody>
      </p:sp>
      <p:sp>
        <p:nvSpPr>
          <p:cNvPr id="12" name="文本框 11">
            <a:extLst>
              <a:ext uri="{FF2B5EF4-FFF2-40B4-BE49-F238E27FC236}">
                <a16:creationId xmlns:a16="http://schemas.microsoft.com/office/drawing/2014/main" id="{4A787C35-DA9F-4A3D-8A4B-4441BC63E841}"/>
              </a:ext>
            </a:extLst>
          </p:cNvPr>
          <p:cNvSpPr txBox="1"/>
          <p:nvPr/>
        </p:nvSpPr>
        <p:spPr>
          <a:xfrm>
            <a:off x="637735" y="1148862"/>
            <a:ext cx="7627034"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Collaborative Filtering (</a:t>
            </a:r>
            <a:r>
              <a:rPr lang="zh-CN" altLang="en-US" dirty="0"/>
              <a:t>协同过滤</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相似的用户会有相似的喜好</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根据用户的历史交互记录对用户喜好进行建模</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学习用户和物品的表示</a:t>
            </a:r>
            <a:endParaRPr lang="en-US" altLang="zh-CN" dirty="0"/>
          </a:p>
        </p:txBody>
      </p:sp>
    </p:spTree>
    <p:extLst>
      <p:ext uri="{BB962C8B-B14F-4D97-AF65-F5344CB8AC3E}">
        <p14:creationId xmlns:p14="http://schemas.microsoft.com/office/powerpoint/2010/main" val="1276168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11</a:t>
            </a:fld>
            <a:endParaRPr lang="zh-CN" altLang="en-US" dirty="0"/>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73602"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Matrix Factorization</a:t>
            </a:r>
          </a:p>
        </p:txBody>
      </p:sp>
      <p:sp>
        <p:nvSpPr>
          <p:cNvPr id="3" name="文本框 2">
            <a:extLst>
              <a:ext uri="{FF2B5EF4-FFF2-40B4-BE49-F238E27FC236}">
                <a16:creationId xmlns:a16="http://schemas.microsoft.com/office/drawing/2014/main" id="{4287736D-29FA-4C94-A9D8-797A822582A3}"/>
              </a:ext>
            </a:extLst>
          </p:cNvPr>
          <p:cNvSpPr txBox="1"/>
          <p:nvPr/>
        </p:nvSpPr>
        <p:spPr>
          <a:xfrm>
            <a:off x="448568" y="969146"/>
            <a:ext cx="6194501" cy="369332"/>
          </a:xfrm>
          <a:prstGeom prst="rect">
            <a:avLst/>
          </a:prstGeom>
          <a:noFill/>
        </p:spPr>
        <p:txBody>
          <a:bodyPr wrap="square" rtlCol="0">
            <a:spAutoFit/>
          </a:bodyPr>
          <a:lstStyle/>
          <a:p>
            <a:endParaRPr lang="en-US" altLang="zh-CN" dirty="0"/>
          </a:p>
        </p:txBody>
      </p:sp>
      <p:pic>
        <p:nvPicPr>
          <p:cNvPr id="5" name="图片 4">
            <a:extLst>
              <a:ext uri="{FF2B5EF4-FFF2-40B4-BE49-F238E27FC236}">
                <a16:creationId xmlns:a16="http://schemas.microsoft.com/office/drawing/2014/main" id="{793A7B69-0D21-4C6C-948E-D7F190390FBD}"/>
              </a:ext>
            </a:extLst>
          </p:cNvPr>
          <p:cNvPicPr>
            <a:picLocks noChangeAspect="1"/>
          </p:cNvPicPr>
          <p:nvPr/>
        </p:nvPicPr>
        <p:blipFill>
          <a:blip r:embed="rId3"/>
          <a:stretch>
            <a:fillRect/>
          </a:stretch>
        </p:blipFill>
        <p:spPr>
          <a:xfrm>
            <a:off x="778412" y="2873479"/>
            <a:ext cx="7587175" cy="3015375"/>
          </a:xfrm>
          <a:prstGeom prst="rect">
            <a:avLst/>
          </a:prstGeom>
        </p:spPr>
      </p:pic>
      <p:sp>
        <p:nvSpPr>
          <p:cNvPr id="10" name="矩形 9">
            <a:extLst>
              <a:ext uri="{FF2B5EF4-FFF2-40B4-BE49-F238E27FC236}">
                <a16:creationId xmlns:a16="http://schemas.microsoft.com/office/drawing/2014/main" id="{E9BDB812-148C-4460-A487-22AE9EBA6D69}"/>
              </a:ext>
            </a:extLst>
          </p:cNvPr>
          <p:cNvSpPr/>
          <p:nvPr/>
        </p:nvSpPr>
        <p:spPr>
          <a:xfrm>
            <a:off x="5101883" y="5036234"/>
            <a:ext cx="2963594" cy="10644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96B6FEC-4EE9-431C-AEC2-B99CAA6E6E7D}"/>
              </a:ext>
            </a:extLst>
          </p:cNvPr>
          <p:cNvSpPr txBox="1"/>
          <p:nvPr/>
        </p:nvSpPr>
        <p:spPr>
          <a:xfrm>
            <a:off x="937846" y="1036320"/>
            <a:ext cx="7052603"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从评分矩阵</a:t>
            </a:r>
            <a:r>
              <a:rPr lang="en-US" altLang="zh-CN" dirty="0"/>
              <a:t>R</a:t>
            </a:r>
            <a:r>
              <a:rPr lang="zh-CN" altLang="en-US" dirty="0"/>
              <a:t>中学习用户表示与物品表示</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评分矩阵可以表示为用户矩阵与物品矩阵之乘积</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矩阵分解将不完整的评分矩阵分解为用户矩阵与物品矩阵，将两矩阵重新相乘来预测确实的评分</a:t>
            </a:r>
          </a:p>
        </p:txBody>
      </p:sp>
      <p:pic>
        <p:nvPicPr>
          <p:cNvPr id="15" name="图片 14">
            <a:extLst>
              <a:ext uri="{FF2B5EF4-FFF2-40B4-BE49-F238E27FC236}">
                <a16:creationId xmlns:a16="http://schemas.microsoft.com/office/drawing/2014/main" id="{EF7D27A2-088F-411B-92D8-C8D6B671D012}"/>
              </a:ext>
            </a:extLst>
          </p:cNvPr>
          <p:cNvPicPr>
            <a:picLocks noChangeAspect="1"/>
          </p:cNvPicPr>
          <p:nvPr/>
        </p:nvPicPr>
        <p:blipFill>
          <a:blip r:embed="rId4"/>
          <a:stretch>
            <a:fillRect/>
          </a:stretch>
        </p:blipFill>
        <p:spPr>
          <a:xfrm>
            <a:off x="6193150" y="1521497"/>
            <a:ext cx="1390660" cy="438153"/>
          </a:xfrm>
          <a:prstGeom prst="rect">
            <a:avLst/>
          </a:prstGeom>
        </p:spPr>
      </p:pic>
      <p:pic>
        <p:nvPicPr>
          <p:cNvPr id="17" name="图片 16">
            <a:extLst>
              <a:ext uri="{FF2B5EF4-FFF2-40B4-BE49-F238E27FC236}">
                <a16:creationId xmlns:a16="http://schemas.microsoft.com/office/drawing/2014/main" id="{B678E00A-905A-4AF0-932A-29D9C47FBE77}"/>
              </a:ext>
            </a:extLst>
          </p:cNvPr>
          <p:cNvPicPr>
            <a:picLocks noChangeAspect="1"/>
          </p:cNvPicPr>
          <p:nvPr/>
        </p:nvPicPr>
        <p:blipFill>
          <a:blip r:embed="rId5"/>
          <a:stretch>
            <a:fillRect/>
          </a:stretch>
        </p:blipFill>
        <p:spPr>
          <a:xfrm>
            <a:off x="5666890" y="5189839"/>
            <a:ext cx="2443180" cy="757243"/>
          </a:xfrm>
          <a:prstGeom prst="rect">
            <a:avLst/>
          </a:prstGeom>
        </p:spPr>
      </p:pic>
    </p:spTree>
    <p:extLst>
      <p:ext uri="{BB962C8B-B14F-4D97-AF65-F5344CB8AC3E}">
        <p14:creationId xmlns:p14="http://schemas.microsoft.com/office/powerpoint/2010/main" val="3969732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204796"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联邦协同过滤</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83004D8E-1C7B-44E0-80E6-A1F2CDD9411D}"/>
              </a:ext>
            </a:extLst>
          </p:cNvPr>
          <p:cNvSpPr txBox="1"/>
          <p:nvPr/>
        </p:nvSpPr>
        <p:spPr>
          <a:xfrm>
            <a:off x="576775" y="937846"/>
            <a:ext cx="7319890" cy="584775"/>
          </a:xfrm>
          <a:prstGeom prst="rect">
            <a:avLst/>
          </a:prstGeom>
          <a:noFill/>
        </p:spPr>
        <p:txBody>
          <a:bodyPr wrap="square" rtlCol="0">
            <a:spAutoFit/>
          </a:bodyPr>
          <a:lstStyle/>
          <a:p>
            <a:r>
              <a:rPr lang="zh-CN" altLang="en-US" sz="3200" dirty="0"/>
              <a:t>联邦协同过滤</a:t>
            </a:r>
          </a:p>
        </p:txBody>
      </p:sp>
      <p:sp>
        <p:nvSpPr>
          <p:cNvPr id="6" name="矩形: 圆角 5">
            <a:extLst>
              <a:ext uri="{FF2B5EF4-FFF2-40B4-BE49-F238E27FC236}">
                <a16:creationId xmlns:a16="http://schemas.microsoft.com/office/drawing/2014/main" id="{0FBBC571-5C14-4455-997E-0D0A08055683}"/>
              </a:ext>
            </a:extLst>
          </p:cNvPr>
          <p:cNvSpPr/>
          <p:nvPr/>
        </p:nvSpPr>
        <p:spPr>
          <a:xfrm>
            <a:off x="5610664" y="1079496"/>
            <a:ext cx="2583766" cy="2072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3D58AE4A-8685-44C3-97FB-781EF81BE5C4}"/>
              </a:ext>
            </a:extLst>
          </p:cNvPr>
          <p:cNvGrpSpPr/>
          <p:nvPr/>
        </p:nvGrpSpPr>
        <p:grpSpPr>
          <a:xfrm>
            <a:off x="5865055" y="802497"/>
            <a:ext cx="2683412" cy="2267725"/>
            <a:chOff x="5820508" y="1384161"/>
            <a:chExt cx="2683412" cy="2267725"/>
          </a:xfrm>
        </p:grpSpPr>
        <p:sp>
          <p:nvSpPr>
            <p:cNvPr id="15" name="文本框 14">
              <a:extLst>
                <a:ext uri="{FF2B5EF4-FFF2-40B4-BE49-F238E27FC236}">
                  <a16:creationId xmlns:a16="http://schemas.microsoft.com/office/drawing/2014/main" id="{A4772568-B58D-4804-84BF-025710C53ECB}"/>
                </a:ext>
              </a:extLst>
            </p:cNvPr>
            <p:cNvSpPr txBox="1"/>
            <p:nvPr/>
          </p:nvSpPr>
          <p:spPr>
            <a:xfrm>
              <a:off x="7289410" y="1384161"/>
              <a:ext cx="1214510" cy="276999"/>
            </a:xfrm>
            <a:prstGeom prst="rect">
              <a:avLst/>
            </a:prstGeom>
            <a:noFill/>
          </p:spPr>
          <p:txBody>
            <a:bodyPr wrap="square" rtlCol="0">
              <a:spAutoFit/>
            </a:bodyPr>
            <a:lstStyle/>
            <a:p>
              <a:r>
                <a:rPr lang="en-US" altLang="zh-CN" sz="1200" dirty="0"/>
                <a:t>User 1</a:t>
              </a:r>
              <a:endParaRPr lang="zh-CN" altLang="en-US" sz="1200" dirty="0"/>
            </a:p>
          </p:txBody>
        </p:sp>
        <p:sp>
          <p:nvSpPr>
            <p:cNvPr id="16" name="矩形: 圆角 15">
              <a:extLst>
                <a:ext uri="{FF2B5EF4-FFF2-40B4-BE49-F238E27FC236}">
                  <a16:creationId xmlns:a16="http://schemas.microsoft.com/office/drawing/2014/main" id="{A9B5887B-4604-479B-8843-F5977277797D}"/>
                </a:ext>
              </a:extLst>
            </p:cNvPr>
            <p:cNvSpPr/>
            <p:nvPr/>
          </p:nvSpPr>
          <p:spPr>
            <a:xfrm>
              <a:off x="6902547" y="1891005"/>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Private Data</a:t>
              </a:r>
              <a:endParaRPr lang="zh-CN" altLang="en-US" sz="1200" dirty="0"/>
            </a:p>
          </p:txBody>
        </p:sp>
        <p:pic>
          <p:nvPicPr>
            <p:cNvPr id="41" name="图片 40">
              <a:extLst>
                <a:ext uri="{FF2B5EF4-FFF2-40B4-BE49-F238E27FC236}">
                  <a16:creationId xmlns:a16="http://schemas.microsoft.com/office/drawing/2014/main" id="{31CC2096-3B24-48A1-8C59-951296009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75" y="1777218"/>
              <a:ext cx="546443" cy="546443"/>
            </a:xfrm>
            <a:prstGeom prst="rect">
              <a:avLst/>
            </a:prstGeom>
          </p:spPr>
        </p:pic>
        <mc:AlternateContent xmlns:mc="http://schemas.openxmlformats.org/markup-compatibility/2006" xmlns:a14="http://schemas.microsoft.com/office/drawing/2010/main">
          <mc:Choice Requires="a14">
            <p:sp>
              <p:nvSpPr>
                <p:cNvPr id="42" name="矩形: 圆角 41">
                  <a:extLst>
                    <a:ext uri="{FF2B5EF4-FFF2-40B4-BE49-F238E27FC236}">
                      <a16:creationId xmlns:a16="http://schemas.microsoft.com/office/drawing/2014/main" id="{EE432853-3007-4359-B47E-C695D6DE4A14}"/>
                    </a:ext>
                  </a:extLst>
                </p:cNvPr>
                <p:cNvSpPr/>
                <p:nvPr/>
              </p:nvSpPr>
              <p:spPr>
                <a:xfrm>
                  <a:off x="6153896" y="2404634"/>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Local </a:t>
                  </a:r>
                  <a14:m>
                    <m:oMath xmlns:m="http://schemas.openxmlformats.org/officeDocument/2006/math">
                      <m:sSub>
                        <m:sSubPr>
                          <m:ctrlPr>
                            <a:rPr lang="zh-CN" altLang="zh-CN" sz="12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endParaRPr lang="zh-CN" altLang="en-US" sz="1200" dirty="0"/>
                </a:p>
              </p:txBody>
            </p:sp>
          </mc:Choice>
          <mc:Fallback xmlns="">
            <p:sp>
              <p:nvSpPr>
                <p:cNvPr id="42" name="矩形: 圆角 41">
                  <a:extLst>
                    <a:ext uri="{FF2B5EF4-FFF2-40B4-BE49-F238E27FC236}">
                      <a16:creationId xmlns:a16="http://schemas.microsoft.com/office/drawing/2014/main" id="{EE432853-3007-4359-B47E-C695D6DE4A14}"/>
                    </a:ext>
                  </a:extLst>
                </p:cNvPr>
                <p:cNvSpPr>
                  <a:spLocks noRot="1" noChangeAspect="1" noMove="1" noResize="1" noEditPoints="1" noAdjustHandles="1" noChangeArrowheads="1" noChangeShapeType="1" noTextEdit="1"/>
                </p:cNvSpPr>
                <p:nvPr/>
              </p:nvSpPr>
              <p:spPr>
                <a:xfrm>
                  <a:off x="6153896" y="2404634"/>
                  <a:ext cx="1078523" cy="318868"/>
                </a:xfrm>
                <a:prstGeom prst="roundRect">
                  <a:avLst/>
                </a:prstGeom>
                <a:blipFill>
                  <a:blip r:embed="rId4"/>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圆角 42">
                  <a:extLst>
                    <a:ext uri="{FF2B5EF4-FFF2-40B4-BE49-F238E27FC236}">
                      <a16:creationId xmlns:a16="http://schemas.microsoft.com/office/drawing/2014/main" id="{C3A772F9-7343-447A-85A2-A80DEEE80E19}"/>
                    </a:ext>
                  </a:extLst>
                </p:cNvPr>
                <p:cNvSpPr/>
                <p:nvPr/>
              </p:nvSpPr>
              <p:spPr>
                <a:xfrm>
                  <a:off x="6834553" y="2939830"/>
                  <a:ext cx="1214510"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Updates </a:t>
                  </a:r>
                  <a14:m>
                    <m:oMath xmlns:m="http://schemas.openxmlformats.org/officeDocument/2006/math">
                      <m:r>
                        <a:rPr lang="en-US" altLang="zh-CN" sz="1200" i="1" kern="100" smtClean="0">
                          <a:effectLst/>
                          <a:latin typeface="Cambria Math" panose="02040503050406030204" pitchFamily="18" charset="0"/>
                          <a:ea typeface="等线" panose="02010600030101010101" pitchFamily="2" charset="-122"/>
                          <a:cs typeface="Times New Roman" panose="02020603050405020304" pitchFamily="18" charset="0"/>
                        </a:rPr>
                        <m:t>𝑄</m:t>
                      </m:r>
                    </m:oMath>
                  </a14:m>
                  <a:endParaRPr lang="zh-CN" altLang="en-US" sz="1200" dirty="0"/>
                </a:p>
              </p:txBody>
            </p:sp>
          </mc:Choice>
          <mc:Fallback xmlns="">
            <p:sp>
              <p:nvSpPr>
                <p:cNvPr id="43" name="矩形: 圆角 42">
                  <a:extLst>
                    <a:ext uri="{FF2B5EF4-FFF2-40B4-BE49-F238E27FC236}">
                      <a16:creationId xmlns:a16="http://schemas.microsoft.com/office/drawing/2014/main" id="{C3A772F9-7343-447A-85A2-A80DEEE80E19}"/>
                    </a:ext>
                  </a:extLst>
                </p:cNvPr>
                <p:cNvSpPr>
                  <a:spLocks noRot="1" noChangeAspect="1" noMove="1" noResize="1" noEditPoints="1" noAdjustHandles="1" noChangeArrowheads="1" noChangeShapeType="1" noTextEdit="1"/>
                </p:cNvSpPr>
                <p:nvPr/>
              </p:nvSpPr>
              <p:spPr>
                <a:xfrm>
                  <a:off x="6834553" y="2939830"/>
                  <a:ext cx="1214510" cy="318868"/>
                </a:xfrm>
                <a:prstGeom prst="roundRect">
                  <a:avLst/>
                </a:prstGeom>
                <a:blipFill>
                  <a:blip r:embed="rId5"/>
                  <a:stretch>
                    <a:fillRect b="-5556"/>
                  </a:stretch>
                </a:blipFill>
              </p:spPr>
              <p:txBody>
                <a:bodyPr/>
                <a:lstStyle/>
                <a:p>
                  <a:r>
                    <a:rPr lang="zh-CN" altLang="en-US">
                      <a:noFill/>
                    </a:rPr>
                    <a:t> </a:t>
                  </a:r>
                </a:p>
              </p:txBody>
            </p:sp>
          </mc:Fallback>
        </mc:AlternateContent>
        <p:sp>
          <p:nvSpPr>
            <p:cNvPr id="44" name="矩形: 圆角 43">
              <a:extLst>
                <a:ext uri="{FF2B5EF4-FFF2-40B4-BE49-F238E27FC236}">
                  <a16:creationId xmlns:a16="http://schemas.microsoft.com/office/drawing/2014/main" id="{7AF627A4-7D0F-48DF-8C7F-40C3C688C856}"/>
                </a:ext>
              </a:extLst>
            </p:cNvPr>
            <p:cNvSpPr/>
            <p:nvPr/>
          </p:nvSpPr>
          <p:spPr>
            <a:xfrm>
              <a:off x="5820508" y="3372486"/>
              <a:ext cx="1468902" cy="279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Recommendations</a:t>
              </a:r>
              <a:endParaRPr lang="zh-CN" altLang="en-US" sz="1200" dirty="0"/>
            </a:p>
          </p:txBody>
        </p:sp>
        <p:cxnSp>
          <p:nvCxnSpPr>
            <p:cNvPr id="22" name="直接箭头连接符 21">
              <a:extLst>
                <a:ext uri="{FF2B5EF4-FFF2-40B4-BE49-F238E27FC236}">
                  <a16:creationId xmlns:a16="http://schemas.microsoft.com/office/drawing/2014/main" id="{2D1D3F7B-82EB-47CF-B1B8-18E32CB2C03F}"/>
                </a:ext>
              </a:extLst>
            </p:cNvPr>
            <p:cNvCxnSpPr/>
            <p:nvPr/>
          </p:nvCxnSpPr>
          <p:spPr>
            <a:xfrm>
              <a:off x="7047914" y="2209873"/>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056825F-5E54-4824-865A-C9C35F67AF78}"/>
                </a:ext>
              </a:extLst>
            </p:cNvPr>
            <p:cNvCxnSpPr/>
            <p:nvPr/>
          </p:nvCxnSpPr>
          <p:spPr>
            <a:xfrm>
              <a:off x="7047914" y="2723502"/>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1E4DA16-3F02-4B94-AEA7-B6A7F385C1B5}"/>
                </a:ext>
              </a:extLst>
            </p:cNvPr>
            <p:cNvCxnSpPr>
              <a:cxnSpLocks/>
            </p:cNvCxnSpPr>
            <p:nvPr/>
          </p:nvCxnSpPr>
          <p:spPr>
            <a:xfrm>
              <a:off x="7814603" y="2228777"/>
              <a:ext cx="0" cy="711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2713A71-738C-479F-9EF8-0AF5BB84E6AF}"/>
                </a:ext>
              </a:extLst>
            </p:cNvPr>
            <p:cNvCxnSpPr>
              <a:cxnSpLocks/>
            </p:cNvCxnSpPr>
            <p:nvPr/>
          </p:nvCxnSpPr>
          <p:spPr>
            <a:xfrm>
              <a:off x="6422429" y="2717947"/>
              <a:ext cx="0" cy="61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8" name="矩形: 圆角 47">
            <a:extLst>
              <a:ext uri="{FF2B5EF4-FFF2-40B4-BE49-F238E27FC236}">
                <a16:creationId xmlns:a16="http://schemas.microsoft.com/office/drawing/2014/main" id="{5E699418-10F7-474F-B4C6-D2F74E5233B0}"/>
              </a:ext>
            </a:extLst>
          </p:cNvPr>
          <p:cNvSpPr/>
          <p:nvPr/>
        </p:nvSpPr>
        <p:spPr>
          <a:xfrm>
            <a:off x="5610664" y="4026360"/>
            <a:ext cx="2583766" cy="2072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1A373DF5-B682-454A-99D7-998218BE4CC9}"/>
              </a:ext>
            </a:extLst>
          </p:cNvPr>
          <p:cNvGrpSpPr/>
          <p:nvPr/>
        </p:nvGrpSpPr>
        <p:grpSpPr>
          <a:xfrm>
            <a:off x="5865055" y="3749361"/>
            <a:ext cx="2683412" cy="2267725"/>
            <a:chOff x="5820508" y="1384161"/>
            <a:chExt cx="2683412" cy="2267725"/>
          </a:xfrm>
        </p:grpSpPr>
        <p:sp>
          <p:nvSpPr>
            <p:cNvPr id="50" name="文本框 49">
              <a:extLst>
                <a:ext uri="{FF2B5EF4-FFF2-40B4-BE49-F238E27FC236}">
                  <a16:creationId xmlns:a16="http://schemas.microsoft.com/office/drawing/2014/main" id="{7FC294F7-6F19-4099-8D54-A9B0480C88C8}"/>
                </a:ext>
              </a:extLst>
            </p:cNvPr>
            <p:cNvSpPr txBox="1"/>
            <p:nvPr/>
          </p:nvSpPr>
          <p:spPr>
            <a:xfrm>
              <a:off x="7289410" y="1384161"/>
              <a:ext cx="1214510" cy="276999"/>
            </a:xfrm>
            <a:prstGeom prst="rect">
              <a:avLst/>
            </a:prstGeom>
            <a:noFill/>
          </p:spPr>
          <p:txBody>
            <a:bodyPr wrap="square" rtlCol="0">
              <a:spAutoFit/>
            </a:bodyPr>
            <a:lstStyle/>
            <a:p>
              <a:r>
                <a:rPr lang="en-US" altLang="zh-CN" sz="1200" dirty="0"/>
                <a:t>User N</a:t>
              </a:r>
              <a:endParaRPr lang="zh-CN" altLang="en-US" sz="1200" dirty="0"/>
            </a:p>
          </p:txBody>
        </p:sp>
        <p:sp>
          <p:nvSpPr>
            <p:cNvPr id="51" name="矩形: 圆角 50">
              <a:extLst>
                <a:ext uri="{FF2B5EF4-FFF2-40B4-BE49-F238E27FC236}">
                  <a16:creationId xmlns:a16="http://schemas.microsoft.com/office/drawing/2014/main" id="{D91E40E7-3BBC-452D-BA62-DF1BBD453C4B}"/>
                </a:ext>
              </a:extLst>
            </p:cNvPr>
            <p:cNvSpPr/>
            <p:nvPr/>
          </p:nvSpPr>
          <p:spPr>
            <a:xfrm>
              <a:off x="6902547" y="1891005"/>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Private Data</a:t>
              </a:r>
              <a:endParaRPr lang="zh-CN" altLang="en-US" sz="1200" dirty="0"/>
            </a:p>
          </p:txBody>
        </p:sp>
        <p:pic>
          <p:nvPicPr>
            <p:cNvPr id="52" name="图片 51">
              <a:extLst>
                <a:ext uri="{FF2B5EF4-FFF2-40B4-BE49-F238E27FC236}">
                  <a16:creationId xmlns:a16="http://schemas.microsoft.com/office/drawing/2014/main" id="{03E599C9-2EA7-4346-842D-62B33FB36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75" y="1777218"/>
              <a:ext cx="546443" cy="546443"/>
            </a:xfrm>
            <a:prstGeom prst="rect">
              <a:avLst/>
            </a:prstGeom>
          </p:spPr>
        </p:pic>
        <mc:AlternateContent xmlns:mc="http://schemas.openxmlformats.org/markup-compatibility/2006" xmlns:a14="http://schemas.microsoft.com/office/drawing/2010/main">
          <mc:Choice Requires="a14">
            <p:sp>
              <p:nvSpPr>
                <p:cNvPr id="53" name="矩形: 圆角 52">
                  <a:extLst>
                    <a:ext uri="{FF2B5EF4-FFF2-40B4-BE49-F238E27FC236}">
                      <a16:creationId xmlns:a16="http://schemas.microsoft.com/office/drawing/2014/main" id="{0A77A130-99F8-4973-98D8-29B3DE334216}"/>
                    </a:ext>
                  </a:extLst>
                </p:cNvPr>
                <p:cNvSpPr/>
                <p:nvPr/>
              </p:nvSpPr>
              <p:spPr>
                <a:xfrm>
                  <a:off x="6153896" y="2404634"/>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Local </a:t>
                  </a:r>
                  <a14:m>
                    <m:oMath xmlns:m="http://schemas.openxmlformats.org/officeDocument/2006/math">
                      <m:sSub>
                        <m:sSubPr>
                          <m:ctrlPr>
                            <a:rPr lang="zh-CN" altLang="zh-CN" sz="12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endParaRPr lang="zh-CN" altLang="en-US" sz="1200" dirty="0"/>
                </a:p>
              </p:txBody>
            </p:sp>
          </mc:Choice>
          <mc:Fallback xmlns="">
            <p:sp>
              <p:nvSpPr>
                <p:cNvPr id="53" name="矩形: 圆角 52">
                  <a:extLst>
                    <a:ext uri="{FF2B5EF4-FFF2-40B4-BE49-F238E27FC236}">
                      <a16:creationId xmlns:a16="http://schemas.microsoft.com/office/drawing/2014/main" id="{0A77A130-99F8-4973-98D8-29B3DE334216}"/>
                    </a:ext>
                  </a:extLst>
                </p:cNvPr>
                <p:cNvSpPr>
                  <a:spLocks noRot="1" noChangeAspect="1" noMove="1" noResize="1" noEditPoints="1" noAdjustHandles="1" noChangeArrowheads="1" noChangeShapeType="1" noTextEdit="1"/>
                </p:cNvSpPr>
                <p:nvPr/>
              </p:nvSpPr>
              <p:spPr>
                <a:xfrm>
                  <a:off x="6153896" y="2404634"/>
                  <a:ext cx="1078523" cy="318868"/>
                </a:xfrm>
                <a:prstGeom prst="roundRect">
                  <a:avLst/>
                </a:prstGeom>
                <a:blipFill>
                  <a:blip r:embed="rId6"/>
                  <a:stretch>
                    <a:fillRect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圆角 53">
                  <a:extLst>
                    <a:ext uri="{FF2B5EF4-FFF2-40B4-BE49-F238E27FC236}">
                      <a16:creationId xmlns:a16="http://schemas.microsoft.com/office/drawing/2014/main" id="{D01B84DE-D962-423D-BDEA-A73CA9B3A9EF}"/>
                    </a:ext>
                  </a:extLst>
                </p:cNvPr>
                <p:cNvSpPr/>
                <p:nvPr/>
              </p:nvSpPr>
              <p:spPr>
                <a:xfrm>
                  <a:off x="6834553" y="2939830"/>
                  <a:ext cx="1214510"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Updates </a:t>
                  </a:r>
                  <a14:m>
                    <m:oMath xmlns:m="http://schemas.openxmlformats.org/officeDocument/2006/math">
                      <m:r>
                        <a:rPr lang="en-US" altLang="zh-CN" sz="1200" i="1" kern="100" smtClean="0">
                          <a:effectLst/>
                          <a:latin typeface="Cambria Math" panose="02040503050406030204" pitchFamily="18" charset="0"/>
                          <a:ea typeface="等线" panose="02010600030101010101" pitchFamily="2" charset="-122"/>
                          <a:cs typeface="Times New Roman" panose="02020603050405020304" pitchFamily="18" charset="0"/>
                        </a:rPr>
                        <m:t>𝑄</m:t>
                      </m:r>
                    </m:oMath>
                  </a14:m>
                  <a:endParaRPr lang="zh-CN" altLang="en-US" sz="1200" dirty="0"/>
                </a:p>
              </p:txBody>
            </p:sp>
          </mc:Choice>
          <mc:Fallback xmlns="">
            <p:sp>
              <p:nvSpPr>
                <p:cNvPr id="54" name="矩形: 圆角 53">
                  <a:extLst>
                    <a:ext uri="{FF2B5EF4-FFF2-40B4-BE49-F238E27FC236}">
                      <a16:creationId xmlns:a16="http://schemas.microsoft.com/office/drawing/2014/main" id="{D01B84DE-D962-423D-BDEA-A73CA9B3A9EF}"/>
                    </a:ext>
                  </a:extLst>
                </p:cNvPr>
                <p:cNvSpPr>
                  <a:spLocks noRot="1" noChangeAspect="1" noMove="1" noResize="1" noEditPoints="1" noAdjustHandles="1" noChangeArrowheads="1" noChangeShapeType="1" noTextEdit="1"/>
                </p:cNvSpPr>
                <p:nvPr/>
              </p:nvSpPr>
              <p:spPr>
                <a:xfrm>
                  <a:off x="6834553" y="2939830"/>
                  <a:ext cx="1214510" cy="318868"/>
                </a:xfrm>
                <a:prstGeom prst="roundRect">
                  <a:avLst/>
                </a:prstGeom>
                <a:blipFill>
                  <a:blip r:embed="rId7"/>
                  <a:stretch>
                    <a:fillRect b="-5455"/>
                  </a:stretch>
                </a:blipFill>
              </p:spPr>
              <p:txBody>
                <a:bodyPr/>
                <a:lstStyle/>
                <a:p>
                  <a:r>
                    <a:rPr lang="zh-CN" altLang="en-US">
                      <a:noFill/>
                    </a:rPr>
                    <a:t> </a:t>
                  </a:r>
                </a:p>
              </p:txBody>
            </p:sp>
          </mc:Fallback>
        </mc:AlternateContent>
        <p:sp>
          <p:nvSpPr>
            <p:cNvPr id="55" name="矩形: 圆角 54">
              <a:extLst>
                <a:ext uri="{FF2B5EF4-FFF2-40B4-BE49-F238E27FC236}">
                  <a16:creationId xmlns:a16="http://schemas.microsoft.com/office/drawing/2014/main" id="{D8DAB39C-EF98-4385-8F84-667FE8626924}"/>
                </a:ext>
              </a:extLst>
            </p:cNvPr>
            <p:cNvSpPr/>
            <p:nvPr/>
          </p:nvSpPr>
          <p:spPr>
            <a:xfrm>
              <a:off x="5820508" y="3372486"/>
              <a:ext cx="1468902" cy="279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Recommendations</a:t>
              </a:r>
              <a:endParaRPr lang="zh-CN" altLang="en-US" sz="1200" dirty="0"/>
            </a:p>
          </p:txBody>
        </p:sp>
        <p:cxnSp>
          <p:nvCxnSpPr>
            <p:cNvPr id="56" name="直接箭头连接符 55">
              <a:extLst>
                <a:ext uri="{FF2B5EF4-FFF2-40B4-BE49-F238E27FC236}">
                  <a16:creationId xmlns:a16="http://schemas.microsoft.com/office/drawing/2014/main" id="{2481D620-5A6A-4996-8E90-B3F522D7BE7D}"/>
                </a:ext>
              </a:extLst>
            </p:cNvPr>
            <p:cNvCxnSpPr/>
            <p:nvPr/>
          </p:nvCxnSpPr>
          <p:spPr>
            <a:xfrm>
              <a:off x="7047914" y="2209873"/>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9350D34D-EE94-4EAA-809E-02E20955C090}"/>
                </a:ext>
              </a:extLst>
            </p:cNvPr>
            <p:cNvCxnSpPr/>
            <p:nvPr/>
          </p:nvCxnSpPr>
          <p:spPr>
            <a:xfrm>
              <a:off x="7047914" y="2723502"/>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75F20C1-ED1B-421F-8C3D-44F20F0BEB47}"/>
                </a:ext>
              </a:extLst>
            </p:cNvPr>
            <p:cNvCxnSpPr>
              <a:cxnSpLocks/>
            </p:cNvCxnSpPr>
            <p:nvPr/>
          </p:nvCxnSpPr>
          <p:spPr>
            <a:xfrm>
              <a:off x="7814603" y="2228777"/>
              <a:ext cx="0" cy="711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00A9BABD-8CB3-4727-B321-CD9D138445FE}"/>
                </a:ext>
              </a:extLst>
            </p:cNvPr>
            <p:cNvCxnSpPr>
              <a:cxnSpLocks/>
            </p:cNvCxnSpPr>
            <p:nvPr/>
          </p:nvCxnSpPr>
          <p:spPr>
            <a:xfrm>
              <a:off x="6422429" y="2717947"/>
              <a:ext cx="0" cy="61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0" name="直接连接符 59">
            <a:extLst>
              <a:ext uri="{FF2B5EF4-FFF2-40B4-BE49-F238E27FC236}">
                <a16:creationId xmlns:a16="http://schemas.microsoft.com/office/drawing/2014/main" id="{F8BD6F1A-20F2-4351-BFC1-89A265F2B190}"/>
              </a:ext>
            </a:extLst>
          </p:cNvPr>
          <p:cNvCxnSpPr/>
          <p:nvPr/>
        </p:nvCxnSpPr>
        <p:spPr>
          <a:xfrm>
            <a:off x="6956473" y="3168954"/>
            <a:ext cx="0" cy="85740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1" name="云形 60">
            <a:extLst>
              <a:ext uri="{FF2B5EF4-FFF2-40B4-BE49-F238E27FC236}">
                <a16:creationId xmlns:a16="http://schemas.microsoft.com/office/drawing/2014/main" id="{702722EA-FD46-49C4-B0AE-F38881BB07FE}"/>
              </a:ext>
            </a:extLst>
          </p:cNvPr>
          <p:cNvSpPr/>
          <p:nvPr/>
        </p:nvSpPr>
        <p:spPr>
          <a:xfrm>
            <a:off x="829992" y="2439139"/>
            <a:ext cx="3535680" cy="23306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439BB2D3-08F2-4EEE-85A2-101500E75A39}"/>
              </a:ext>
            </a:extLst>
          </p:cNvPr>
          <p:cNvSpPr/>
          <p:nvPr/>
        </p:nvSpPr>
        <p:spPr>
          <a:xfrm>
            <a:off x="1355185" y="3011495"/>
            <a:ext cx="1242647" cy="54048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200" dirty="0"/>
              <a:t>Aggregate</a:t>
            </a:r>
          </a:p>
          <a:p>
            <a:pPr algn="ctr"/>
            <a:r>
              <a:rPr lang="en-US" altLang="zh-CN" sz="1200" dirty="0"/>
              <a:t>Updates</a:t>
            </a:r>
            <a:endParaRPr lang="zh-CN" altLang="en-US" sz="1200" dirty="0"/>
          </a:p>
        </p:txBody>
      </p:sp>
      <mc:AlternateContent xmlns:mc="http://schemas.openxmlformats.org/markup-compatibility/2006" xmlns:a14="http://schemas.microsoft.com/office/drawing/2010/main">
        <mc:Choice Requires="a14">
          <p:sp>
            <p:nvSpPr>
              <p:cNvPr id="75" name="矩形: 圆角 74">
                <a:extLst>
                  <a:ext uri="{FF2B5EF4-FFF2-40B4-BE49-F238E27FC236}">
                    <a16:creationId xmlns:a16="http://schemas.microsoft.com/office/drawing/2014/main" id="{1200B3F2-2DDB-4B27-812B-37B5DD06733D}"/>
                  </a:ext>
                </a:extLst>
              </p:cNvPr>
              <p:cNvSpPr/>
              <p:nvPr/>
            </p:nvSpPr>
            <p:spPr>
              <a:xfrm>
                <a:off x="2597832" y="3649965"/>
                <a:ext cx="1214510"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Federated</a:t>
                </a:r>
                <a14:m>
                  <m:oMath xmlns:m="http://schemas.openxmlformats.org/officeDocument/2006/math">
                    <m:r>
                      <a:rPr lang="en-US" altLang="zh-CN" sz="1200" b="0" i="0"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200" i="1" kern="100" smtClean="0">
                        <a:effectLst/>
                        <a:latin typeface="Cambria Math" panose="02040503050406030204" pitchFamily="18" charset="0"/>
                        <a:ea typeface="等线" panose="02010600030101010101" pitchFamily="2" charset="-122"/>
                        <a:cs typeface="Times New Roman" panose="02020603050405020304" pitchFamily="18" charset="0"/>
                      </a:rPr>
                      <m:t>𝑄</m:t>
                    </m:r>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5" name="矩形: 圆角 74">
                <a:extLst>
                  <a:ext uri="{FF2B5EF4-FFF2-40B4-BE49-F238E27FC236}">
                    <a16:creationId xmlns:a16="http://schemas.microsoft.com/office/drawing/2014/main" id="{1200B3F2-2DDB-4B27-812B-37B5DD06733D}"/>
                  </a:ext>
                </a:extLst>
              </p:cNvPr>
              <p:cNvSpPr>
                <a:spLocks noRot="1" noChangeAspect="1" noMove="1" noResize="1" noEditPoints="1" noAdjustHandles="1" noChangeArrowheads="1" noChangeShapeType="1" noTextEdit="1"/>
              </p:cNvSpPr>
              <p:nvPr/>
            </p:nvSpPr>
            <p:spPr>
              <a:xfrm>
                <a:off x="2597832" y="3649965"/>
                <a:ext cx="1214510" cy="318868"/>
              </a:xfrm>
              <a:prstGeom prst="roundRect">
                <a:avLst/>
              </a:prstGeom>
              <a:blipFill>
                <a:blip r:embed="rId8"/>
                <a:stretch>
                  <a:fillRect b="-5556"/>
                </a:stretch>
              </a:blipFill>
            </p:spPr>
            <p:txBody>
              <a:bodyPr/>
              <a:lstStyle/>
              <a:p>
                <a:r>
                  <a:rPr lang="zh-CN" altLang="en-US">
                    <a:noFill/>
                  </a:rPr>
                  <a:t> </a:t>
                </a:r>
              </a:p>
            </p:txBody>
          </p:sp>
        </mc:Fallback>
      </mc:AlternateContent>
      <p:sp>
        <p:nvSpPr>
          <p:cNvPr id="85" name="矩形 84">
            <a:extLst>
              <a:ext uri="{FF2B5EF4-FFF2-40B4-BE49-F238E27FC236}">
                <a16:creationId xmlns:a16="http://schemas.microsoft.com/office/drawing/2014/main" id="{C26FB708-B5CE-476D-B07F-BEC5595BC5D3}"/>
              </a:ext>
            </a:extLst>
          </p:cNvPr>
          <p:cNvSpPr/>
          <p:nvPr/>
        </p:nvSpPr>
        <p:spPr>
          <a:xfrm rot="16200000" flipH="1">
            <a:off x="3477822" y="2042921"/>
            <a:ext cx="1892942" cy="4909616"/>
          </a:xfrm>
          <a:custGeom>
            <a:avLst/>
            <a:gdLst>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0 w 2157046"/>
              <a:gd name="connsiteY4" fmla="*/ 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91440 w 2157046"/>
              <a:gd name="connsiteY4" fmla="*/ 9144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0" fmla="*/ 0 w 2157046"/>
              <a:gd name="connsiteY0" fmla="*/ 0 h 848750"/>
              <a:gd name="connsiteX1" fmla="*/ 2157046 w 2157046"/>
              <a:gd name="connsiteY1" fmla="*/ 0 h 848750"/>
              <a:gd name="connsiteX2" fmla="*/ 2157046 w 2157046"/>
              <a:gd name="connsiteY2" fmla="*/ 848750 h 848750"/>
            </a:gdLst>
            <a:ahLst/>
            <a:cxnLst>
              <a:cxn ang="0">
                <a:pos x="connsiteX0" y="connsiteY0"/>
              </a:cxn>
              <a:cxn ang="0">
                <a:pos x="connsiteX1" y="connsiteY1"/>
              </a:cxn>
              <a:cxn ang="0">
                <a:pos x="connsiteX2" y="connsiteY2"/>
              </a:cxn>
            </a:cxnLst>
            <a:rect l="l" t="t" r="r" b="b"/>
            <a:pathLst>
              <a:path w="2157046" h="848750">
                <a:moveTo>
                  <a:pt x="0" y="0"/>
                </a:moveTo>
                <a:lnTo>
                  <a:pt x="2157046" y="0"/>
                </a:lnTo>
                <a:lnTo>
                  <a:pt x="2157046" y="848750"/>
                </a:lnTo>
              </a:path>
            </a:pathLst>
          </a:custGeom>
          <a:ln w="28575">
            <a:solidFill>
              <a:schemeClr val="accent2"/>
            </a:solidFill>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6" name="矩形 84">
            <a:extLst>
              <a:ext uri="{FF2B5EF4-FFF2-40B4-BE49-F238E27FC236}">
                <a16:creationId xmlns:a16="http://schemas.microsoft.com/office/drawing/2014/main" id="{01B4E7F7-CD14-450B-8E0B-77637FA0A444}"/>
              </a:ext>
            </a:extLst>
          </p:cNvPr>
          <p:cNvSpPr/>
          <p:nvPr/>
        </p:nvSpPr>
        <p:spPr>
          <a:xfrm rot="16200000">
            <a:off x="4201526" y="297535"/>
            <a:ext cx="476007" cy="4909615"/>
          </a:xfrm>
          <a:custGeom>
            <a:avLst/>
            <a:gdLst>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0 w 2157046"/>
              <a:gd name="connsiteY4" fmla="*/ 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91440 w 2157046"/>
              <a:gd name="connsiteY4" fmla="*/ 9144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0" fmla="*/ 0 w 2157046"/>
              <a:gd name="connsiteY0" fmla="*/ 0 h 848750"/>
              <a:gd name="connsiteX1" fmla="*/ 2157046 w 2157046"/>
              <a:gd name="connsiteY1" fmla="*/ 0 h 848750"/>
              <a:gd name="connsiteX2" fmla="*/ 2157046 w 2157046"/>
              <a:gd name="connsiteY2" fmla="*/ 848750 h 848750"/>
            </a:gdLst>
            <a:ahLst/>
            <a:cxnLst>
              <a:cxn ang="0">
                <a:pos x="connsiteX0" y="connsiteY0"/>
              </a:cxn>
              <a:cxn ang="0">
                <a:pos x="connsiteX1" y="connsiteY1"/>
              </a:cxn>
              <a:cxn ang="0">
                <a:pos x="connsiteX2" y="connsiteY2"/>
              </a:cxn>
            </a:cxnLst>
            <a:rect l="l" t="t" r="r" b="b"/>
            <a:pathLst>
              <a:path w="2157046" h="848750">
                <a:moveTo>
                  <a:pt x="0" y="0"/>
                </a:moveTo>
                <a:lnTo>
                  <a:pt x="2157046" y="0"/>
                </a:lnTo>
                <a:lnTo>
                  <a:pt x="2157046" y="848750"/>
                </a:lnTo>
              </a:path>
            </a:pathLst>
          </a:custGeom>
          <a:ln w="28575">
            <a:solidFill>
              <a:schemeClr val="accent2"/>
            </a:solidFill>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DDC78277-5CCE-4FA8-9065-ABF478F28D17}"/>
              </a:ext>
            </a:extLst>
          </p:cNvPr>
          <p:cNvCxnSpPr>
            <a:cxnSpLocks/>
            <a:stCxn id="62" idx="5"/>
          </p:cNvCxnSpPr>
          <p:nvPr/>
        </p:nvCxnSpPr>
        <p:spPr>
          <a:xfrm>
            <a:off x="2415851" y="3472829"/>
            <a:ext cx="181981" cy="177136"/>
          </a:xfrm>
          <a:prstGeom prst="straightConnector1">
            <a:avLst/>
          </a:prstGeom>
          <a:ln w="25400">
            <a:tailEnd type="triangle"/>
          </a:ln>
        </p:spPr>
        <p:style>
          <a:lnRef idx="2">
            <a:schemeClr val="accent2"/>
          </a:lnRef>
          <a:fillRef idx="0">
            <a:schemeClr val="accent2"/>
          </a:fillRef>
          <a:effectRef idx="1">
            <a:schemeClr val="accent2"/>
          </a:effectRef>
          <a:fontRef idx="minor">
            <a:schemeClr val="tx1"/>
          </a:fontRef>
        </p:style>
      </p:cxnSp>
      <p:cxnSp>
        <p:nvCxnSpPr>
          <p:cNvPr id="90" name="直接箭头连接符 89">
            <a:extLst>
              <a:ext uri="{FF2B5EF4-FFF2-40B4-BE49-F238E27FC236}">
                <a16:creationId xmlns:a16="http://schemas.microsoft.com/office/drawing/2014/main" id="{05474463-AACE-466D-86AB-5A866AC82569}"/>
              </a:ext>
            </a:extLst>
          </p:cNvPr>
          <p:cNvCxnSpPr>
            <a:cxnSpLocks/>
          </p:cNvCxnSpPr>
          <p:nvPr/>
        </p:nvCxnSpPr>
        <p:spPr>
          <a:xfrm flipV="1">
            <a:off x="3800617" y="1953429"/>
            <a:ext cx="2397826" cy="1720692"/>
          </a:xfrm>
          <a:prstGeom prst="straightConnector1">
            <a:avLst/>
          </a:prstGeom>
          <a:ln w="25400">
            <a:tailEnd type="triangle"/>
          </a:ln>
        </p:spPr>
        <p:style>
          <a:lnRef idx="2">
            <a:schemeClr val="accent2"/>
          </a:lnRef>
          <a:fillRef idx="0">
            <a:schemeClr val="accent2"/>
          </a:fillRef>
          <a:effectRef idx="1">
            <a:schemeClr val="accent2"/>
          </a:effectRef>
          <a:fontRef idx="minor">
            <a:schemeClr val="tx1"/>
          </a:fontRef>
        </p:style>
      </p:cxnSp>
      <p:cxnSp>
        <p:nvCxnSpPr>
          <p:cNvPr id="92" name="直接箭头连接符 91">
            <a:extLst>
              <a:ext uri="{FF2B5EF4-FFF2-40B4-BE49-F238E27FC236}">
                <a16:creationId xmlns:a16="http://schemas.microsoft.com/office/drawing/2014/main" id="{6886EB35-D45C-43E7-AD12-6AB5A1C6D7A5}"/>
              </a:ext>
            </a:extLst>
          </p:cNvPr>
          <p:cNvCxnSpPr>
            <a:cxnSpLocks/>
            <a:endCxn id="53" idx="1"/>
          </p:cNvCxnSpPr>
          <p:nvPr/>
        </p:nvCxnSpPr>
        <p:spPr>
          <a:xfrm>
            <a:off x="3813413" y="3937792"/>
            <a:ext cx="2385030" cy="991476"/>
          </a:xfrm>
          <a:prstGeom prst="straightConnector1">
            <a:avLst/>
          </a:prstGeom>
          <a:ln w="25400">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82FBFBA-732E-4FFE-A993-453C3F01EA65}"/>
                  </a:ext>
                </a:extLst>
              </p:cNvPr>
              <p:cNvSpPr txBox="1"/>
              <p:nvPr/>
            </p:nvSpPr>
            <p:spPr>
              <a:xfrm>
                <a:off x="576775" y="5698625"/>
                <a:ext cx="4679852" cy="369332"/>
              </a:xfrm>
              <a:prstGeom prst="rect">
                <a:avLst/>
              </a:prstGeom>
              <a:noFill/>
            </p:spPr>
            <p:txBody>
              <a:bodyPr wrap="square" rtlCol="0">
                <a:spAutoFit/>
              </a:bodyPr>
              <a:lstStyle/>
              <a:p>
                <a:r>
                  <a:rPr lang="zh-CN" altLang="en-US" dirty="0"/>
                  <a:t>客户端在本地保有</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服务器分享物品矩阵</a:t>
                </a:r>
                <a14:m>
                  <m:oMath xmlns:m="http://schemas.openxmlformats.org/officeDocument/2006/math">
                    <m:r>
                      <a:rPr lang="en-US" altLang="zh-CN" i="1" kern="100">
                        <a:latin typeface="Cambria Math" panose="02040503050406030204" pitchFamily="18" charset="0"/>
                        <a:ea typeface="等线" panose="02010600030101010101" pitchFamily="2" charset="-122"/>
                        <a:cs typeface="Times New Roman" panose="02020603050405020304" pitchFamily="18" charset="0"/>
                      </a:rPr>
                      <m:t>𝑄</m:t>
                    </m:r>
                  </m:oMath>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4" name="文本框 93">
                <a:extLst>
                  <a:ext uri="{FF2B5EF4-FFF2-40B4-BE49-F238E27FC236}">
                    <a16:creationId xmlns:a16="http://schemas.microsoft.com/office/drawing/2014/main" id="{982FBFBA-732E-4FFE-A993-453C3F01EA65}"/>
                  </a:ext>
                </a:extLst>
              </p:cNvPr>
              <p:cNvSpPr txBox="1">
                <a:spLocks noRot="1" noChangeAspect="1" noMove="1" noResize="1" noEditPoints="1" noAdjustHandles="1" noChangeArrowheads="1" noChangeShapeType="1" noTextEdit="1"/>
              </p:cNvSpPr>
              <p:nvPr/>
            </p:nvSpPr>
            <p:spPr>
              <a:xfrm>
                <a:off x="576775" y="5698625"/>
                <a:ext cx="4679852" cy="369332"/>
              </a:xfrm>
              <a:prstGeom prst="rect">
                <a:avLst/>
              </a:prstGeom>
              <a:blipFill>
                <a:blip r:embed="rId9"/>
                <a:stretch>
                  <a:fillRect l="-1173" t="-11667" r="-130" b="-26667"/>
                </a:stretch>
              </a:blipFill>
            </p:spPr>
            <p:txBody>
              <a:bodyPr/>
              <a:lstStyle/>
              <a:p>
                <a:r>
                  <a:rPr lang="zh-CN" altLang="en-US">
                    <a:noFill/>
                  </a:rPr>
                  <a:t> </a:t>
                </a:r>
              </a:p>
            </p:txBody>
          </p:sp>
        </mc:Fallback>
      </mc:AlternateContent>
      <p:pic>
        <p:nvPicPr>
          <p:cNvPr id="38" name="图片 37">
            <a:extLst>
              <a:ext uri="{FF2B5EF4-FFF2-40B4-BE49-F238E27FC236}">
                <a16:creationId xmlns:a16="http://schemas.microsoft.com/office/drawing/2014/main" id="{3D723E50-BDC5-4AB8-A525-337B22A3B450}"/>
              </a:ext>
            </a:extLst>
          </p:cNvPr>
          <p:cNvPicPr>
            <a:picLocks noChangeAspect="1"/>
          </p:cNvPicPr>
          <p:nvPr/>
        </p:nvPicPr>
        <p:blipFill>
          <a:blip r:embed="rId10"/>
          <a:stretch>
            <a:fillRect/>
          </a:stretch>
        </p:blipFill>
        <p:spPr>
          <a:xfrm>
            <a:off x="665546" y="1545696"/>
            <a:ext cx="1390660" cy="438153"/>
          </a:xfrm>
          <a:prstGeom prst="rect">
            <a:avLst/>
          </a:prstGeom>
        </p:spPr>
      </p:pic>
      <p:pic>
        <p:nvPicPr>
          <p:cNvPr id="39" name="图片 38">
            <a:extLst>
              <a:ext uri="{FF2B5EF4-FFF2-40B4-BE49-F238E27FC236}">
                <a16:creationId xmlns:a16="http://schemas.microsoft.com/office/drawing/2014/main" id="{8E32E8C5-0ABA-47DC-8A76-D3BDFCA3E660}"/>
              </a:ext>
            </a:extLst>
          </p:cNvPr>
          <p:cNvPicPr>
            <a:picLocks noChangeAspect="1"/>
          </p:cNvPicPr>
          <p:nvPr/>
        </p:nvPicPr>
        <p:blipFill>
          <a:blip r:embed="rId11"/>
          <a:stretch>
            <a:fillRect/>
          </a:stretch>
        </p:blipFill>
        <p:spPr>
          <a:xfrm>
            <a:off x="2638390" y="1434728"/>
            <a:ext cx="2443180" cy="757243"/>
          </a:xfrm>
          <a:prstGeom prst="rect">
            <a:avLst/>
          </a:prstGeom>
        </p:spPr>
      </p:pic>
      <p:sp>
        <p:nvSpPr>
          <p:cNvPr id="2" name="文本框 1">
            <a:extLst>
              <a:ext uri="{FF2B5EF4-FFF2-40B4-BE49-F238E27FC236}">
                <a16:creationId xmlns:a16="http://schemas.microsoft.com/office/drawing/2014/main" id="{BBA4929E-3432-43DC-AEE5-8BFFA5DF6648}"/>
              </a:ext>
            </a:extLst>
          </p:cNvPr>
          <p:cNvSpPr txBox="1"/>
          <p:nvPr/>
        </p:nvSpPr>
        <p:spPr>
          <a:xfrm>
            <a:off x="842607" y="6422443"/>
            <a:ext cx="7458785" cy="400110"/>
          </a:xfrm>
          <a:prstGeom prst="rect">
            <a:avLst/>
          </a:prstGeom>
          <a:noFill/>
        </p:spPr>
        <p:txBody>
          <a:bodyPr wrap="square" rtlCol="0">
            <a:spAutoFit/>
          </a:bodyPr>
          <a:lstStyle/>
          <a:p>
            <a:r>
              <a:rPr lang="en-US" altLang="zh-CN" sz="1000" b="0" i="0" dirty="0" err="1">
                <a:solidFill>
                  <a:srgbClr val="222222"/>
                </a:solidFill>
                <a:effectLst/>
                <a:latin typeface="Arial" panose="020B0604020202020204" pitchFamily="34" charset="0"/>
              </a:rPr>
              <a:t>Ammad</a:t>
            </a:r>
            <a:r>
              <a:rPr lang="en-US" altLang="zh-CN" sz="1000" b="0" i="0" dirty="0">
                <a:solidFill>
                  <a:srgbClr val="222222"/>
                </a:solidFill>
                <a:effectLst/>
                <a:latin typeface="Arial" panose="020B0604020202020204" pitchFamily="34" charset="0"/>
              </a:rPr>
              <a:t>-</a:t>
            </a:r>
            <a:r>
              <a:rPr lang="en-US" altLang="zh-CN" sz="1000" b="0" i="0" dirty="0" err="1">
                <a:solidFill>
                  <a:srgbClr val="222222"/>
                </a:solidFill>
                <a:effectLst/>
                <a:latin typeface="Arial" panose="020B0604020202020204" pitchFamily="34" charset="0"/>
              </a:rPr>
              <a:t>Ud</a:t>
            </a:r>
            <a:r>
              <a:rPr lang="en-US" altLang="zh-CN" sz="1000" b="0" i="0" dirty="0">
                <a:solidFill>
                  <a:srgbClr val="222222"/>
                </a:solidFill>
                <a:effectLst/>
                <a:latin typeface="Arial" panose="020B0604020202020204" pitchFamily="34" charset="0"/>
              </a:rPr>
              <a:t>-Din, M., </a:t>
            </a:r>
            <a:r>
              <a:rPr lang="en-US" altLang="zh-CN" sz="1000" b="0" i="0" dirty="0" err="1">
                <a:solidFill>
                  <a:srgbClr val="222222"/>
                </a:solidFill>
                <a:effectLst/>
                <a:latin typeface="Arial" panose="020B0604020202020204" pitchFamily="34" charset="0"/>
              </a:rPr>
              <a:t>Ivannikova</a:t>
            </a:r>
            <a:r>
              <a:rPr lang="en-US" altLang="zh-CN" sz="1000" b="0" i="0" dirty="0">
                <a:solidFill>
                  <a:srgbClr val="222222"/>
                </a:solidFill>
                <a:effectLst/>
                <a:latin typeface="Arial" panose="020B0604020202020204" pitchFamily="34" charset="0"/>
              </a:rPr>
              <a:t>, E., Khan, S. A., </a:t>
            </a:r>
            <a:r>
              <a:rPr lang="en-US" altLang="zh-CN" sz="1000" b="0" i="0" dirty="0" err="1">
                <a:solidFill>
                  <a:srgbClr val="222222"/>
                </a:solidFill>
                <a:effectLst/>
                <a:latin typeface="Arial" panose="020B0604020202020204" pitchFamily="34" charset="0"/>
              </a:rPr>
              <a:t>Oyomno</a:t>
            </a:r>
            <a:r>
              <a:rPr lang="en-US" altLang="zh-CN" sz="1000" b="0" i="0" dirty="0">
                <a:solidFill>
                  <a:srgbClr val="222222"/>
                </a:solidFill>
                <a:effectLst/>
                <a:latin typeface="Arial" panose="020B0604020202020204" pitchFamily="34" charset="0"/>
              </a:rPr>
              <a:t>, W., Fu, Q., Tan, K. E., &amp; Flanagan, A. (2019). Federated collaborative filtering for privacy-preserving personalized recommendation system. </a:t>
            </a:r>
            <a:r>
              <a:rPr lang="en-US" altLang="zh-CN" sz="1000" b="0" i="1" dirty="0" err="1">
                <a:solidFill>
                  <a:srgbClr val="222222"/>
                </a:solidFill>
                <a:effectLst/>
                <a:latin typeface="Arial" panose="020B0604020202020204" pitchFamily="34" charset="0"/>
              </a:rPr>
              <a:t>arXiv</a:t>
            </a:r>
            <a:r>
              <a:rPr lang="en-US" altLang="zh-CN" sz="1000" b="0" i="1" dirty="0">
                <a:solidFill>
                  <a:srgbClr val="222222"/>
                </a:solidFill>
                <a:effectLst/>
                <a:latin typeface="Arial" panose="020B0604020202020204" pitchFamily="34" charset="0"/>
              </a:rPr>
              <a:t> preprint arXiv:1901.09888</a:t>
            </a:r>
            <a:r>
              <a:rPr lang="en-US" altLang="zh-CN" sz="1000" b="0" i="0" dirty="0">
                <a:solidFill>
                  <a:srgbClr val="222222"/>
                </a:solidFill>
                <a:effectLst/>
                <a:latin typeface="Arial" panose="020B0604020202020204" pitchFamily="34" charset="0"/>
              </a:rPr>
              <a:t>.</a:t>
            </a:r>
            <a:endParaRPr lang="zh-CN" altLang="en-US" sz="1000" dirty="0"/>
          </a:p>
        </p:txBody>
      </p:sp>
    </p:spTree>
    <p:extLst>
      <p:ext uri="{BB962C8B-B14F-4D97-AF65-F5344CB8AC3E}">
        <p14:creationId xmlns:p14="http://schemas.microsoft.com/office/powerpoint/2010/main" val="187292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13</a:t>
            </a:fld>
            <a:endParaRPr lang="zh-CN" altLang="en-US" dirty="0"/>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73602"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Matrix Factorization</a:t>
            </a:r>
          </a:p>
        </p:txBody>
      </p:sp>
      <p:sp>
        <p:nvSpPr>
          <p:cNvPr id="3" name="文本框 2">
            <a:extLst>
              <a:ext uri="{FF2B5EF4-FFF2-40B4-BE49-F238E27FC236}">
                <a16:creationId xmlns:a16="http://schemas.microsoft.com/office/drawing/2014/main" id="{4287736D-29FA-4C94-A9D8-797A822582A3}"/>
              </a:ext>
            </a:extLst>
          </p:cNvPr>
          <p:cNvSpPr txBox="1"/>
          <p:nvPr/>
        </p:nvSpPr>
        <p:spPr>
          <a:xfrm>
            <a:off x="448568" y="969146"/>
            <a:ext cx="6194501" cy="369332"/>
          </a:xfrm>
          <a:prstGeom prst="rect">
            <a:avLst/>
          </a:prstGeom>
          <a:noFill/>
        </p:spPr>
        <p:txBody>
          <a:bodyPr wrap="square" rtlCol="0">
            <a:spAutoFit/>
          </a:bodyPr>
          <a:lstStyle/>
          <a:p>
            <a:endParaRPr lang="en-US" altLang="zh-CN" dirty="0"/>
          </a:p>
        </p:txBody>
      </p:sp>
      <p:pic>
        <p:nvPicPr>
          <p:cNvPr id="5" name="图片 4">
            <a:extLst>
              <a:ext uri="{FF2B5EF4-FFF2-40B4-BE49-F238E27FC236}">
                <a16:creationId xmlns:a16="http://schemas.microsoft.com/office/drawing/2014/main" id="{793A7B69-0D21-4C6C-948E-D7F190390FBD}"/>
              </a:ext>
            </a:extLst>
          </p:cNvPr>
          <p:cNvPicPr>
            <a:picLocks noChangeAspect="1"/>
          </p:cNvPicPr>
          <p:nvPr/>
        </p:nvPicPr>
        <p:blipFill>
          <a:blip r:embed="rId3"/>
          <a:stretch>
            <a:fillRect/>
          </a:stretch>
        </p:blipFill>
        <p:spPr>
          <a:xfrm>
            <a:off x="778412" y="2904389"/>
            <a:ext cx="7587175" cy="3015375"/>
          </a:xfrm>
          <a:prstGeom prst="rect">
            <a:avLst/>
          </a:prstGeom>
        </p:spPr>
      </p:pic>
      <p:sp>
        <p:nvSpPr>
          <p:cNvPr id="10" name="矩形 9">
            <a:extLst>
              <a:ext uri="{FF2B5EF4-FFF2-40B4-BE49-F238E27FC236}">
                <a16:creationId xmlns:a16="http://schemas.microsoft.com/office/drawing/2014/main" id="{E9BDB812-148C-4460-A487-22AE9EBA6D69}"/>
              </a:ext>
            </a:extLst>
          </p:cNvPr>
          <p:cNvSpPr/>
          <p:nvPr/>
        </p:nvSpPr>
        <p:spPr>
          <a:xfrm>
            <a:off x="5101883" y="5067144"/>
            <a:ext cx="2963594" cy="10644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96B6FEC-4EE9-431C-AEC2-B99CAA6E6E7D}"/>
                  </a:ext>
                </a:extLst>
              </p:cNvPr>
              <p:cNvSpPr txBox="1"/>
              <p:nvPr/>
            </p:nvSpPr>
            <p:spPr>
              <a:xfrm>
                <a:off x="937846" y="1273479"/>
                <a:ext cx="7491276"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物品矩阵</a:t>
                </a:r>
                <a14:m>
                  <m:oMath xmlns:m="http://schemas.openxmlformats.org/officeDocument/2006/math">
                    <m:r>
                      <a:rPr lang="en-US" altLang="zh-CN" i="1" kern="100" smtClean="0">
                        <a:latin typeface="Cambria Math" panose="02040503050406030204" pitchFamily="18" charset="0"/>
                        <a:ea typeface="等线" panose="02010600030101010101" pitchFamily="2" charset="-122"/>
                        <a:cs typeface="Times New Roman" panose="02020603050405020304" pitchFamily="18" charset="0"/>
                      </a:rPr>
                      <m:t>𝑄</m:t>
                    </m:r>
                  </m:oMath>
                </a14:m>
                <a:r>
                  <a:rPr lang="zh-CN" altLang="en-US" dirty="0"/>
                  <a:t>大小为</a:t>
                </a:r>
                <a14:m>
                  <m:oMath xmlns:m="http://schemas.openxmlformats.org/officeDocument/2006/math">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𝑚</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𝑑</m:t>
                    </m:r>
                  </m:oMath>
                </a14:m>
                <a:r>
                  <a:rPr lang="zh-CN" altLang="en-US" dirty="0"/>
                  <a:t>为隐空间维度，</a:t>
                </a:r>
                <a:r>
                  <a:rPr lang="en-US" altLang="zh-CN" dirty="0"/>
                  <a:t> </a:t>
                </a:r>
                <a14:m>
                  <m:oMath xmlns:m="http://schemas.openxmlformats.org/officeDocument/2006/math">
                    <m:r>
                      <a:rPr lang="en-US" altLang="zh-CN" i="1">
                        <a:latin typeface="Cambria Math" panose="02040503050406030204" pitchFamily="18" charset="0"/>
                      </a:rPr>
                      <m:t>𝑚</m:t>
                    </m:r>
                  </m:oMath>
                </a14:m>
                <a:r>
                  <a:rPr lang="zh-CN" altLang="en-US" dirty="0"/>
                  <a:t>为物品个数</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当</a:t>
                </a:r>
                <a:r>
                  <a:rPr lang="en-US" altLang="zh-CN" dirty="0"/>
                  <a:t>m</a:t>
                </a:r>
                <a:r>
                  <a:rPr lang="zh-CN" altLang="en-US" dirty="0"/>
                  <a:t>非常大的时候，</a:t>
                </a:r>
                <a:r>
                  <a:rPr lang="en-US" altLang="zh-CN" kern="100" dirty="0">
                    <a:ea typeface="等线" panose="02010600030101010101" pitchFamily="2" charset="-122"/>
                    <a:cs typeface="Times New Roman" panose="02020603050405020304" pitchFamily="18" charset="0"/>
                  </a:rPr>
                  <a:t> </a:t>
                </a:r>
                <a14:m>
                  <m:oMath xmlns:m="http://schemas.openxmlformats.org/officeDocument/2006/math">
                    <m:r>
                      <a:rPr lang="en-US" altLang="zh-CN" i="1" kern="100" smtClean="0">
                        <a:latin typeface="Cambria Math" panose="02040503050406030204" pitchFamily="18" charset="0"/>
                        <a:ea typeface="等线" panose="02010600030101010101" pitchFamily="2" charset="-122"/>
                        <a:cs typeface="Times New Roman" panose="02020603050405020304" pitchFamily="18" charset="0"/>
                      </a:rPr>
                      <m:t>𝑄</m:t>
                    </m:r>
                  </m:oMath>
                </a14:m>
                <a:r>
                  <a:rPr lang="zh-CN" altLang="en-US" dirty="0"/>
                  <a:t>也非常大，在用户与服务器之间传输</a:t>
                </a:r>
                <a14:m>
                  <m:oMath xmlns:m="http://schemas.openxmlformats.org/officeDocument/2006/math">
                    <m:r>
                      <a:rPr lang="en-US" altLang="zh-CN" i="1" kern="100">
                        <a:latin typeface="Cambria Math" panose="02040503050406030204" pitchFamily="18" charset="0"/>
                        <a:ea typeface="等线" panose="02010600030101010101" pitchFamily="2" charset="-122"/>
                        <a:cs typeface="Times New Roman" panose="02020603050405020304" pitchFamily="18" charset="0"/>
                      </a:rPr>
                      <m:t>𝑄</m:t>
                    </m:r>
                  </m:oMath>
                </a14:m>
                <a:r>
                  <a:rPr lang="zh-CN" altLang="en-US" dirty="0"/>
                  <a:t>会带来巨大的通信开销</a:t>
                </a:r>
              </a:p>
            </p:txBody>
          </p:sp>
        </mc:Choice>
        <mc:Fallback xmlns="">
          <p:sp>
            <p:nvSpPr>
              <p:cNvPr id="13" name="文本框 12">
                <a:extLst>
                  <a:ext uri="{FF2B5EF4-FFF2-40B4-BE49-F238E27FC236}">
                    <a16:creationId xmlns:a16="http://schemas.microsoft.com/office/drawing/2014/main" id="{896B6FEC-4EE9-431C-AEC2-B99CAA6E6E7D}"/>
                  </a:ext>
                </a:extLst>
              </p:cNvPr>
              <p:cNvSpPr txBox="1">
                <a:spLocks noRot="1" noChangeAspect="1" noMove="1" noResize="1" noEditPoints="1" noAdjustHandles="1" noChangeArrowheads="1" noChangeShapeType="1" noTextEdit="1"/>
              </p:cNvSpPr>
              <p:nvPr/>
            </p:nvSpPr>
            <p:spPr>
              <a:xfrm>
                <a:off x="937846" y="1273479"/>
                <a:ext cx="7491276" cy="1200329"/>
              </a:xfrm>
              <a:prstGeom prst="rect">
                <a:avLst/>
              </a:prstGeom>
              <a:blipFill>
                <a:blip r:embed="rId4"/>
                <a:stretch>
                  <a:fillRect l="-570" t="-3553" b="-6599"/>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B678E00A-905A-4AF0-932A-29D9C47FBE77}"/>
              </a:ext>
            </a:extLst>
          </p:cNvPr>
          <p:cNvPicPr>
            <a:picLocks noChangeAspect="1"/>
          </p:cNvPicPr>
          <p:nvPr/>
        </p:nvPicPr>
        <p:blipFill>
          <a:blip r:embed="rId5"/>
          <a:stretch>
            <a:fillRect/>
          </a:stretch>
        </p:blipFill>
        <p:spPr>
          <a:xfrm>
            <a:off x="5666890" y="5220749"/>
            <a:ext cx="2443180" cy="757243"/>
          </a:xfrm>
          <a:prstGeom prst="rect">
            <a:avLst/>
          </a:prstGeom>
        </p:spPr>
      </p:pic>
      <p:sp>
        <p:nvSpPr>
          <p:cNvPr id="4" name="矩形 3">
            <a:extLst>
              <a:ext uri="{FF2B5EF4-FFF2-40B4-BE49-F238E27FC236}">
                <a16:creationId xmlns:a16="http://schemas.microsoft.com/office/drawing/2014/main" id="{865C2375-6717-48C1-89CD-BF2FBDDC2D8A}"/>
              </a:ext>
            </a:extLst>
          </p:cNvPr>
          <p:cNvSpPr/>
          <p:nvPr/>
        </p:nvSpPr>
        <p:spPr>
          <a:xfrm>
            <a:off x="5238750" y="3879850"/>
            <a:ext cx="1955800" cy="106445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5770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204796"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通信开销问题</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D72FD4D8-E657-422A-ABD7-08CF08C097E5}"/>
              </a:ext>
            </a:extLst>
          </p:cNvPr>
          <p:cNvPicPr>
            <a:picLocks noChangeAspect="1"/>
          </p:cNvPicPr>
          <p:nvPr/>
        </p:nvPicPr>
        <p:blipFill>
          <a:blip r:embed="rId3"/>
          <a:stretch>
            <a:fillRect/>
          </a:stretch>
        </p:blipFill>
        <p:spPr>
          <a:xfrm>
            <a:off x="948776" y="4440850"/>
            <a:ext cx="7246448" cy="1659349"/>
          </a:xfrm>
          <a:prstGeom prst="rect">
            <a:avLst/>
          </a:prstGeom>
        </p:spPr>
      </p:pic>
      <p:sp>
        <p:nvSpPr>
          <p:cNvPr id="7" name="文本框 6">
            <a:extLst>
              <a:ext uri="{FF2B5EF4-FFF2-40B4-BE49-F238E27FC236}">
                <a16:creationId xmlns:a16="http://schemas.microsoft.com/office/drawing/2014/main" id="{3ADBF7F1-54D2-434D-AAB6-42C518E00B2A}"/>
              </a:ext>
            </a:extLst>
          </p:cNvPr>
          <p:cNvSpPr txBox="1"/>
          <p:nvPr/>
        </p:nvSpPr>
        <p:spPr>
          <a:xfrm>
            <a:off x="948776" y="1254798"/>
            <a:ext cx="7012692"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与其他联邦学习任务不同，联邦协同过滤的模型会随着物品集的增大而增大</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这个现象也存在于其他推荐模型中</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在现实世界中，物品集非常大，通信开销使得联邦推荐系统在实际部署中不可行</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i.e. Taobao’s deployed recommendation models roughly has two billion rows and occupies 134GB space when the embedding dimension is 18.</a:t>
            </a:r>
            <a:endParaRPr lang="zh-CN" altLang="en-US" dirty="0"/>
          </a:p>
        </p:txBody>
      </p:sp>
      <p:sp>
        <p:nvSpPr>
          <p:cNvPr id="11" name="文本框 10">
            <a:extLst>
              <a:ext uri="{FF2B5EF4-FFF2-40B4-BE49-F238E27FC236}">
                <a16:creationId xmlns:a16="http://schemas.microsoft.com/office/drawing/2014/main" id="{B849E536-725C-47C5-8FA3-53C7716AC5B2}"/>
              </a:ext>
            </a:extLst>
          </p:cNvPr>
          <p:cNvSpPr txBox="1"/>
          <p:nvPr/>
        </p:nvSpPr>
        <p:spPr>
          <a:xfrm>
            <a:off x="948776" y="6304002"/>
            <a:ext cx="7438953" cy="553998"/>
          </a:xfrm>
          <a:prstGeom prst="rect">
            <a:avLst/>
          </a:prstGeom>
          <a:noFill/>
        </p:spPr>
        <p:txBody>
          <a:bodyPr wrap="square" rtlCol="0">
            <a:spAutoFit/>
          </a:bodyPr>
          <a:lstStyle/>
          <a:p>
            <a:r>
              <a:rPr lang="en-US" altLang="zh-CN" sz="1000" b="0" i="0" dirty="0" err="1">
                <a:solidFill>
                  <a:srgbClr val="222222"/>
                </a:solidFill>
                <a:effectLst/>
                <a:latin typeface="Arial" panose="020B0604020202020204" pitchFamily="34" charset="0"/>
              </a:rPr>
              <a:t>Niu</a:t>
            </a:r>
            <a:r>
              <a:rPr lang="en-US" altLang="zh-CN" sz="1000" b="0" i="0" dirty="0">
                <a:solidFill>
                  <a:srgbClr val="222222"/>
                </a:solidFill>
                <a:effectLst/>
                <a:latin typeface="Arial" panose="020B0604020202020204" pitchFamily="34" charset="0"/>
              </a:rPr>
              <a:t>, C., Wu, F., Tang, S., Hua, L., Jia, R., </a:t>
            </a:r>
            <a:r>
              <a:rPr lang="en-US" altLang="zh-CN" sz="1000" b="0" i="0" dirty="0" err="1">
                <a:solidFill>
                  <a:srgbClr val="222222"/>
                </a:solidFill>
                <a:effectLst/>
                <a:latin typeface="Arial" panose="020B0604020202020204" pitchFamily="34" charset="0"/>
              </a:rPr>
              <a:t>Lv</a:t>
            </a:r>
            <a:r>
              <a:rPr lang="en-US" altLang="zh-CN" sz="1000" b="0" i="0" dirty="0">
                <a:solidFill>
                  <a:srgbClr val="222222"/>
                </a:solidFill>
                <a:effectLst/>
                <a:latin typeface="Arial" panose="020B0604020202020204" pitchFamily="34" charset="0"/>
              </a:rPr>
              <a:t>, C., ... &amp; Chen, G. (2020, September). Billion-scale federated learning on mobile clients: A </a:t>
            </a:r>
            <a:r>
              <a:rPr lang="en-US" altLang="zh-CN" sz="1000" b="0" i="0" dirty="0" err="1">
                <a:solidFill>
                  <a:srgbClr val="222222"/>
                </a:solidFill>
                <a:effectLst/>
                <a:latin typeface="Arial" panose="020B0604020202020204" pitchFamily="34" charset="0"/>
              </a:rPr>
              <a:t>submodel</a:t>
            </a:r>
            <a:r>
              <a:rPr lang="en-US" altLang="zh-CN" sz="1000" b="0" i="0" dirty="0">
                <a:solidFill>
                  <a:srgbClr val="222222"/>
                </a:solidFill>
                <a:effectLst/>
                <a:latin typeface="Arial" panose="020B0604020202020204" pitchFamily="34" charset="0"/>
              </a:rPr>
              <a:t> design with tunable privacy. In </a:t>
            </a:r>
            <a:r>
              <a:rPr lang="en-US" altLang="zh-CN" sz="1000" b="0" i="1" dirty="0">
                <a:solidFill>
                  <a:srgbClr val="222222"/>
                </a:solidFill>
                <a:effectLst/>
                <a:latin typeface="Arial" panose="020B0604020202020204" pitchFamily="34" charset="0"/>
              </a:rPr>
              <a:t>Proceedings of the 26th Annual International Conference on Mobile Computing and Networking</a:t>
            </a:r>
            <a:r>
              <a:rPr lang="en-US" altLang="zh-CN" sz="1000" b="0" i="0" dirty="0">
                <a:solidFill>
                  <a:srgbClr val="222222"/>
                </a:solidFill>
                <a:effectLst/>
                <a:latin typeface="Arial" panose="020B0604020202020204" pitchFamily="34" charset="0"/>
              </a:rPr>
              <a:t> (pp. 1-14).</a:t>
            </a:r>
            <a:endParaRPr lang="zh-CN" altLang="en-US" sz="1000" dirty="0"/>
          </a:p>
        </p:txBody>
      </p:sp>
    </p:spTree>
    <p:extLst>
      <p:ext uri="{BB962C8B-B14F-4D97-AF65-F5344CB8AC3E}">
        <p14:creationId xmlns:p14="http://schemas.microsoft.com/office/powerpoint/2010/main" val="3938180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15</a:t>
            </a:fld>
            <a:endParaRPr lang="zh-CN" altLang="en-US" dirty="0"/>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73602"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NCF</a:t>
            </a:r>
          </a:p>
        </p:txBody>
      </p:sp>
      <p:sp>
        <p:nvSpPr>
          <p:cNvPr id="13" name="文本框 12">
            <a:extLst>
              <a:ext uri="{FF2B5EF4-FFF2-40B4-BE49-F238E27FC236}">
                <a16:creationId xmlns:a16="http://schemas.microsoft.com/office/drawing/2014/main" id="{896B6FEC-4EE9-431C-AEC2-B99CAA6E6E7D}"/>
              </a:ext>
            </a:extLst>
          </p:cNvPr>
          <p:cNvSpPr txBox="1"/>
          <p:nvPr/>
        </p:nvSpPr>
        <p:spPr>
          <a:xfrm>
            <a:off x="937846" y="1216329"/>
            <a:ext cx="7491276"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Neural Collaborative Filtering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用</a:t>
            </a:r>
            <a:r>
              <a:rPr lang="en-US" altLang="zh-CN" dirty="0"/>
              <a:t>MLP</a:t>
            </a:r>
            <a:r>
              <a:rPr lang="zh-CN" altLang="en-US" dirty="0"/>
              <a:t>代替了矩阵分解中的矩阵乘法</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同样需要传输所有物品的嵌入层</a:t>
            </a:r>
          </a:p>
        </p:txBody>
      </p:sp>
      <p:pic>
        <p:nvPicPr>
          <p:cNvPr id="11" name="图片 10">
            <a:extLst>
              <a:ext uri="{FF2B5EF4-FFF2-40B4-BE49-F238E27FC236}">
                <a16:creationId xmlns:a16="http://schemas.microsoft.com/office/drawing/2014/main" id="{11EECC6D-46F5-4A8F-B193-244922720978}"/>
              </a:ext>
            </a:extLst>
          </p:cNvPr>
          <p:cNvPicPr>
            <a:picLocks noChangeAspect="1"/>
          </p:cNvPicPr>
          <p:nvPr/>
        </p:nvPicPr>
        <p:blipFill>
          <a:blip r:embed="rId3"/>
          <a:stretch>
            <a:fillRect/>
          </a:stretch>
        </p:blipFill>
        <p:spPr>
          <a:xfrm>
            <a:off x="1924140" y="2693657"/>
            <a:ext cx="5518687" cy="3326238"/>
          </a:xfrm>
          <a:prstGeom prst="rect">
            <a:avLst/>
          </a:prstGeom>
        </p:spPr>
      </p:pic>
    </p:spTree>
    <p:extLst>
      <p:ext uri="{BB962C8B-B14F-4D97-AF65-F5344CB8AC3E}">
        <p14:creationId xmlns:p14="http://schemas.microsoft.com/office/powerpoint/2010/main" val="833060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204796"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相关工作</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374495D5-C064-480D-8C5A-8C3F6E49C071}"/>
              </a:ext>
            </a:extLst>
          </p:cNvPr>
          <p:cNvSpPr txBox="1"/>
          <p:nvPr/>
        </p:nvSpPr>
        <p:spPr>
          <a:xfrm>
            <a:off x="770020" y="1469906"/>
            <a:ext cx="7844590"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使用大小相对固定的推荐模型</a:t>
            </a:r>
            <a:r>
              <a:rPr lang="en-US" altLang="zh-CN" dirty="0"/>
              <a:t>(</a:t>
            </a:r>
            <a:r>
              <a:rPr lang="en-US" altLang="zh-CN" b="0" i="0" dirty="0">
                <a:solidFill>
                  <a:srgbClr val="222222"/>
                </a:solidFill>
                <a:effectLst/>
                <a:latin typeface="Arial" panose="020B0604020202020204" pitchFamily="34" charset="0"/>
              </a:rPr>
              <a:t>Qi </a:t>
            </a:r>
            <a:r>
              <a:rPr lang="en-US" altLang="zh-CN" dirty="0"/>
              <a:t>et al., 2020)</a:t>
            </a:r>
          </a:p>
          <a:p>
            <a:pPr marL="285750" indent="-285750">
              <a:buFont typeface="Arial" panose="020B0604020202020204" pitchFamily="34" charset="0"/>
              <a:buChar char="•"/>
            </a:pPr>
            <a:r>
              <a:rPr lang="zh-CN" altLang="en-US" dirty="0"/>
              <a:t>只适用于用户本地已经保存物品信息的场景</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压缩模型 </a:t>
            </a:r>
            <a:r>
              <a:rPr lang="en-US" altLang="zh-CN" dirty="0"/>
              <a:t>(Cui et al., 2022)</a:t>
            </a:r>
          </a:p>
          <a:p>
            <a:pPr marL="285750" indent="-285750">
              <a:buFont typeface="Arial" panose="020B0604020202020204" pitchFamily="34" charset="0"/>
              <a:buChar char="•"/>
            </a:pPr>
            <a:r>
              <a:rPr lang="zh-CN" altLang="en-US" dirty="0"/>
              <a:t>无法在根本上解决推荐模型大小与物品集大小正相关的问题</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仅传输参与训练的物品集 </a:t>
            </a:r>
            <a:r>
              <a:rPr lang="en-US" altLang="zh-CN" dirty="0"/>
              <a:t>(</a:t>
            </a:r>
            <a:r>
              <a:rPr lang="en-US" altLang="zh-CN" b="0" i="0" dirty="0" err="1">
                <a:solidFill>
                  <a:srgbClr val="222222"/>
                </a:solidFill>
                <a:effectLst/>
                <a:latin typeface="Arial" panose="020B0604020202020204" pitchFamily="34" charset="0"/>
              </a:rPr>
              <a:t>Niu</a:t>
            </a:r>
            <a:r>
              <a:rPr lang="en-US" altLang="zh-CN" b="0" i="0" dirty="0">
                <a:solidFill>
                  <a:srgbClr val="222222"/>
                </a:solidFill>
                <a:effectLst/>
                <a:latin typeface="Arial" panose="020B0604020202020204" pitchFamily="34" charset="0"/>
              </a:rPr>
              <a:t> et al.,2020</a:t>
            </a:r>
            <a:r>
              <a:rPr lang="en-US" altLang="zh-CN" dirty="0"/>
              <a:t>)</a:t>
            </a:r>
          </a:p>
          <a:p>
            <a:pPr marL="285750" indent="-285750">
              <a:buFont typeface="Arial" panose="020B0604020202020204" pitchFamily="34" charset="0"/>
              <a:buChar char="•"/>
            </a:pPr>
            <a:r>
              <a:rPr lang="zh-CN" altLang="en-US" dirty="0"/>
              <a:t>相当于服务器获得了用户交互过的物品集，破坏了联邦学习的隐私保障</a:t>
            </a:r>
            <a:endParaRPr lang="en-US" altLang="zh-CN" dirty="0"/>
          </a:p>
        </p:txBody>
      </p:sp>
      <p:pic>
        <p:nvPicPr>
          <p:cNvPr id="8" name="图片 7">
            <a:extLst>
              <a:ext uri="{FF2B5EF4-FFF2-40B4-BE49-F238E27FC236}">
                <a16:creationId xmlns:a16="http://schemas.microsoft.com/office/drawing/2014/main" id="{84E06314-C368-4788-818D-58597A898789}"/>
              </a:ext>
            </a:extLst>
          </p:cNvPr>
          <p:cNvPicPr/>
          <p:nvPr/>
        </p:nvPicPr>
        <p:blipFill>
          <a:blip r:embed="rId3"/>
          <a:stretch>
            <a:fillRect/>
          </a:stretch>
        </p:blipFill>
        <p:spPr>
          <a:xfrm>
            <a:off x="514088" y="4118239"/>
            <a:ext cx="4343236" cy="1891342"/>
          </a:xfrm>
          <a:prstGeom prst="rect">
            <a:avLst/>
          </a:prstGeom>
        </p:spPr>
      </p:pic>
      <p:pic>
        <p:nvPicPr>
          <p:cNvPr id="10" name="图片 9">
            <a:extLst>
              <a:ext uri="{FF2B5EF4-FFF2-40B4-BE49-F238E27FC236}">
                <a16:creationId xmlns:a16="http://schemas.microsoft.com/office/drawing/2014/main" id="{E8F823C2-6182-4CCD-9FF1-9383D2871219}"/>
              </a:ext>
            </a:extLst>
          </p:cNvPr>
          <p:cNvPicPr/>
          <p:nvPr/>
        </p:nvPicPr>
        <p:blipFill>
          <a:blip r:embed="rId4"/>
          <a:stretch>
            <a:fillRect/>
          </a:stretch>
        </p:blipFill>
        <p:spPr>
          <a:xfrm>
            <a:off x="4692315" y="4101425"/>
            <a:ext cx="4101049" cy="1959675"/>
          </a:xfrm>
          <a:prstGeom prst="rect">
            <a:avLst/>
          </a:prstGeom>
        </p:spPr>
      </p:pic>
    </p:spTree>
    <p:extLst>
      <p:ext uri="{BB962C8B-B14F-4D97-AF65-F5344CB8AC3E}">
        <p14:creationId xmlns:p14="http://schemas.microsoft.com/office/powerpoint/2010/main" val="1491076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17</a:t>
            </a:fld>
            <a:endParaRPr lang="zh-CN" altLang="en-US"/>
          </a:p>
        </p:txBody>
      </p:sp>
      <p:grpSp>
        <p:nvGrpSpPr>
          <p:cNvPr id="4" name="组合 3">
            <a:extLst>
              <a:ext uri="{FF2B5EF4-FFF2-40B4-BE49-F238E27FC236}">
                <a16:creationId xmlns:a16="http://schemas.microsoft.com/office/drawing/2014/main" id="{B1D72119-F70C-441F-A8F2-73DCA0D54623}"/>
              </a:ext>
            </a:extLst>
          </p:cNvPr>
          <p:cNvGrpSpPr/>
          <p:nvPr/>
        </p:nvGrpSpPr>
        <p:grpSpPr>
          <a:xfrm>
            <a:off x="2131903" y="1681394"/>
            <a:ext cx="4878498" cy="3495211"/>
            <a:chOff x="2131903" y="1681394"/>
            <a:chExt cx="4878498" cy="3495211"/>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31903" y="1681394"/>
              <a:ext cx="4878498"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dirty="0">
                    <a:solidFill>
                      <a:schemeClr val="tx1">
                        <a:lumMod val="65000"/>
                        <a:lumOff val="35000"/>
                      </a:schemeClr>
                    </a:solidFill>
                    <a:latin typeface="思源黑体 CN" panose="020B0500000000000000" pitchFamily="34" charset="-122"/>
                    <a:ea typeface="思源黑体 CN" panose="020B0500000000000000" pitchFamily="34" charset="-122"/>
                    <a:cs typeface="+mn-ea"/>
                  </a:rPr>
                  <a:t>背景介绍</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03" y="2692576"/>
              <a:ext cx="4878498"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dirty="0">
                    <a:solidFill>
                      <a:schemeClr val="tx1">
                        <a:lumMod val="65000"/>
                        <a:lumOff val="35000"/>
                      </a:schemeClr>
                    </a:solidFill>
                    <a:latin typeface="思源黑体 CN" panose="020B0500000000000000" pitchFamily="34" charset="-122"/>
                    <a:ea typeface="思源黑体 CN" panose="020B0500000000000000" pitchFamily="34" charset="-122"/>
                    <a:cs typeface="+mn-ea"/>
                  </a:rPr>
                  <a:t>联邦协同过滤</a:t>
                </a:r>
                <a:endParaRPr lang="en-US" altLang="zh-CN" sz="2400" b="1" dirty="0">
                  <a:solidFill>
                    <a:schemeClr val="tx1">
                      <a:lumMod val="65000"/>
                      <a:lumOff val="35000"/>
                    </a:schemeClr>
                  </a:solidFill>
                  <a:latin typeface="思源黑体 CN" panose="020B0500000000000000" pitchFamily="34" charset="-122"/>
                  <a:ea typeface="思源黑体 CN" panose="020B0500000000000000" pitchFamily="34" charset="-122"/>
                  <a:cs typeface="+mn-ea"/>
                </a:endParaRP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3" y="3703758"/>
              <a:ext cx="4878498"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3" y="2198492"/>
                <a:ext cx="4132835" cy="461665"/>
              </a:xfrm>
              <a:prstGeom prst="rect">
                <a:avLst/>
              </a:prstGeom>
              <a:noFill/>
              <a:ln w="19050">
                <a:solidFill>
                  <a:srgbClr val="02409A"/>
                </a:solidFill>
              </a:ln>
            </p:spPr>
            <p:txBody>
              <a:bodyPr wrap="square" rtlCol="0">
                <a:spAutoFit/>
              </a:bodyPr>
              <a:lstStyle/>
              <a:p>
                <a:pPr lvl="0" algn="ctr">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FCF-BTS</a:t>
                </a: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3" y="4714940"/>
              <a:ext cx="4878498"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dirty="0">
                    <a:solidFill>
                      <a:schemeClr val="tx1">
                        <a:lumMod val="65000"/>
                        <a:lumOff val="35000"/>
                      </a:schemeClr>
                    </a:solidFill>
                    <a:latin typeface="思源黑体 CN" panose="020B0500000000000000" pitchFamily="34" charset="-122"/>
                    <a:ea typeface="思源黑体 CN" panose="020B0500000000000000" pitchFamily="34" charset="-122"/>
                    <a:cs typeface="+mn-ea"/>
                  </a:rPr>
                  <a:t>总结思考</a:t>
                </a: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spTree>
    <p:extLst>
      <p:ext uri="{BB962C8B-B14F-4D97-AF65-F5344CB8AC3E}">
        <p14:creationId xmlns:p14="http://schemas.microsoft.com/office/powerpoint/2010/main" val="3355530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6801194" cy="523220"/>
          </a:xfrm>
          <a:prstGeom prst="rect">
            <a:avLst/>
          </a:prstGeom>
          <a:noFill/>
        </p:spPr>
        <p:txBody>
          <a:bodyPr wrap="square" rtlCol="0">
            <a:spAutoFit/>
          </a:bodyPr>
          <a:lstStyle/>
          <a:p>
            <a:r>
              <a:rPr lang="en-US" altLang="zh-CN" sz="2800" b="1" spc="200" dirty="0">
                <a:solidFill>
                  <a:schemeClr val="bg1"/>
                </a:solidFill>
                <a:latin typeface="Calibri" panose="020F0502020204030204" pitchFamily="34" charset="0"/>
                <a:ea typeface="微软雅黑" panose="020B0503020204020204" pitchFamily="34" charset="-122"/>
              </a:rPr>
              <a:t>Contribution</a:t>
            </a:r>
          </a:p>
        </p:txBody>
      </p:sp>
      <p:sp>
        <p:nvSpPr>
          <p:cNvPr id="4" name="灯片编号占位符 1">
            <a:extLst>
              <a:ext uri="{FF2B5EF4-FFF2-40B4-BE49-F238E27FC236}">
                <a16:creationId xmlns:a16="http://schemas.microsoft.com/office/drawing/2014/main" id="{07C36489-D037-4668-BA17-4F5645B7BA72}"/>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18</a:t>
            </a:fld>
            <a:endParaRPr lang="zh-CN" altLang="en-US" dirty="0"/>
          </a:p>
        </p:txBody>
      </p:sp>
      <p:sp>
        <p:nvSpPr>
          <p:cNvPr id="6" name="文本框 5">
            <a:extLst>
              <a:ext uri="{FF2B5EF4-FFF2-40B4-BE49-F238E27FC236}">
                <a16:creationId xmlns:a16="http://schemas.microsoft.com/office/drawing/2014/main" id="{37082F20-60B6-4F80-8271-46D607CDD525}"/>
              </a:ext>
            </a:extLst>
          </p:cNvPr>
          <p:cNvSpPr txBox="1"/>
          <p:nvPr/>
        </p:nvSpPr>
        <p:spPr>
          <a:xfrm>
            <a:off x="731520" y="4058125"/>
            <a:ext cx="7915422"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联邦推荐系统的通信开销来自庞大的物品集</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每轮联邦训练只传输部分物品进行训练，以减少通信开销。</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使用多臂老虎机</a:t>
            </a:r>
            <a:r>
              <a:rPr lang="en-US" altLang="zh-CN" dirty="0"/>
              <a:t>(Multi-armed Bandit, MAB)</a:t>
            </a:r>
            <a:r>
              <a:rPr lang="zh-CN" altLang="en-US" dirty="0"/>
              <a:t>选择物品集的子集，保证联邦学习的训练效果。</a:t>
            </a:r>
            <a:endParaRPr lang="en-US" altLang="zh-CN" dirty="0"/>
          </a:p>
        </p:txBody>
      </p:sp>
      <p:pic>
        <p:nvPicPr>
          <p:cNvPr id="3" name="图片 2">
            <a:extLst>
              <a:ext uri="{FF2B5EF4-FFF2-40B4-BE49-F238E27FC236}">
                <a16:creationId xmlns:a16="http://schemas.microsoft.com/office/drawing/2014/main" id="{8F573242-3B25-40FD-9B19-9DADE036ECDC}"/>
              </a:ext>
            </a:extLst>
          </p:cNvPr>
          <p:cNvPicPr>
            <a:picLocks noChangeAspect="1"/>
          </p:cNvPicPr>
          <p:nvPr/>
        </p:nvPicPr>
        <p:blipFill>
          <a:blip r:embed="rId3"/>
          <a:stretch>
            <a:fillRect/>
          </a:stretch>
        </p:blipFill>
        <p:spPr>
          <a:xfrm>
            <a:off x="1416288" y="798037"/>
            <a:ext cx="6311423" cy="2686094"/>
          </a:xfrm>
          <a:prstGeom prst="rect">
            <a:avLst/>
          </a:prstGeom>
        </p:spPr>
      </p:pic>
    </p:spTree>
    <p:extLst>
      <p:ext uri="{BB962C8B-B14F-4D97-AF65-F5344CB8AC3E}">
        <p14:creationId xmlns:p14="http://schemas.microsoft.com/office/powerpoint/2010/main" val="265692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6801194" cy="523220"/>
          </a:xfrm>
          <a:prstGeom prst="rect">
            <a:avLst/>
          </a:prstGeom>
          <a:noFill/>
        </p:spPr>
        <p:txBody>
          <a:bodyPr wrap="square" rtlCol="0">
            <a:sp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总体设计</a:t>
            </a:r>
            <a:r>
              <a:rPr lang="en-US" altLang="zh-CN" sz="2800" b="1" spc="200" dirty="0">
                <a:solidFill>
                  <a:schemeClr val="bg1"/>
                </a:solidFill>
                <a:latin typeface="Calibri" panose="020F0502020204030204" pitchFamily="34" charset="0"/>
                <a:ea typeface="微软雅黑" panose="020B0503020204020204" pitchFamily="34" charset="-122"/>
              </a:rPr>
              <a:t> </a:t>
            </a:r>
          </a:p>
        </p:txBody>
      </p:sp>
      <p:sp>
        <p:nvSpPr>
          <p:cNvPr id="4" name="灯片编号占位符 1">
            <a:extLst>
              <a:ext uri="{FF2B5EF4-FFF2-40B4-BE49-F238E27FC236}">
                <a16:creationId xmlns:a16="http://schemas.microsoft.com/office/drawing/2014/main" id="{07C36489-D037-4668-BA17-4F5645B7BA72}"/>
              </a:ext>
            </a:extLst>
          </p:cNvPr>
          <p:cNvSpPr>
            <a:spLocks noGrp="1"/>
          </p:cNvSpPr>
          <p:nvPr>
            <p:ph type="sldNum" sz="quarter" idx="12"/>
          </p:nvPr>
        </p:nvSpPr>
        <p:spPr>
          <a:xfrm>
            <a:off x="8431910" y="6435167"/>
            <a:ext cx="542604" cy="365125"/>
          </a:xfrm>
        </p:spPr>
        <p:txBody>
          <a:bodyPr/>
          <a:lstStyle/>
          <a:p>
            <a:fld id="{72A5E12F-523A-4D75-95A2-779F57F5D9E2}" type="slidenum">
              <a:rPr lang="zh-CN" altLang="en-US" smtClean="0"/>
              <a:t>19</a:t>
            </a:fld>
            <a:endParaRPr lang="zh-CN" altLang="en-US" dirty="0"/>
          </a:p>
        </p:txBody>
      </p:sp>
      <p:pic>
        <p:nvPicPr>
          <p:cNvPr id="5" name="图片 4">
            <a:extLst>
              <a:ext uri="{FF2B5EF4-FFF2-40B4-BE49-F238E27FC236}">
                <a16:creationId xmlns:a16="http://schemas.microsoft.com/office/drawing/2014/main" id="{4218BF09-0717-4866-BCDB-01953C7B4A1B}"/>
              </a:ext>
            </a:extLst>
          </p:cNvPr>
          <p:cNvPicPr>
            <a:picLocks noChangeAspect="1"/>
          </p:cNvPicPr>
          <p:nvPr/>
        </p:nvPicPr>
        <p:blipFill>
          <a:blip r:embed="rId3"/>
          <a:stretch>
            <a:fillRect/>
          </a:stretch>
        </p:blipFill>
        <p:spPr>
          <a:xfrm>
            <a:off x="1732547" y="907510"/>
            <a:ext cx="5678906" cy="343418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DCBD21A-4A73-455E-8E57-3A0B99832FA4}"/>
                  </a:ext>
                </a:extLst>
              </p:cNvPr>
              <p:cNvSpPr txBox="1"/>
              <p:nvPr/>
            </p:nvSpPr>
            <p:spPr>
              <a:xfrm>
                <a:off x="608454" y="4526552"/>
                <a:ext cx="7927092" cy="120129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服务器用</a:t>
                </a:r>
                <a:r>
                  <a:rPr lang="en-US" altLang="zh-CN" dirty="0"/>
                  <a:t>MAB</a:t>
                </a:r>
                <a:r>
                  <a:rPr lang="zh-CN" altLang="en-US" dirty="0"/>
                  <a:t>在物品集</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𝑄</m:t>
                    </m:r>
                  </m:oMath>
                </a14:m>
                <a:r>
                  <a:rPr lang="zh-CN" altLang="en-US" dirty="0"/>
                  <a:t>中选择一个子集</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𝑄</m:t>
                        </m:r>
                      </m:e>
                      <m:sup>
                        <m:r>
                          <a:rPr lang="en-US" altLang="zh-CN" i="1">
                            <a:latin typeface="Cambria Math" panose="02040503050406030204" pitchFamily="18" charset="0"/>
                          </a:rPr>
                          <m:t>∗</m:t>
                        </m:r>
                      </m:sup>
                    </m:sSup>
                  </m:oMath>
                </a14:m>
                <a:endParaRPr lang="en-US" altLang="zh-CN" dirty="0"/>
              </a:p>
              <a:p>
                <a:pPr marL="285750" indent="-285750">
                  <a:buFont typeface="Arial" panose="020B0604020202020204" pitchFamily="34" charset="0"/>
                  <a:buChar char="•"/>
                </a:pPr>
                <a:r>
                  <a:rPr lang="zh-CN" altLang="en-US" dirty="0"/>
                  <a:t>服务器</a:t>
                </a:r>
                <a14:m>
                  <m:oMath xmlns:m="http://schemas.openxmlformats.org/officeDocument/2006/math">
                    <m:r>
                      <a:rPr lang="zh-CN" altLang="en-US" i="1">
                        <a:latin typeface="Cambria Math" panose="02040503050406030204" pitchFamily="18" charset="0"/>
                      </a:rPr>
                      <m:t>将</m:t>
                    </m:r>
                    <m:sSup>
                      <m:sSupPr>
                        <m:ctrlPr>
                          <a:rPr lang="zh-CN" altLang="zh-CN" i="1" smtClean="0">
                            <a:latin typeface="Cambria Math" panose="02040503050406030204" pitchFamily="18" charset="0"/>
                          </a:rPr>
                        </m:ctrlPr>
                      </m:sSupPr>
                      <m:e>
                        <m:r>
                          <a:rPr lang="en-US" altLang="zh-CN" i="1">
                            <a:latin typeface="Cambria Math" panose="02040503050406030204" pitchFamily="18" charset="0"/>
                          </a:rPr>
                          <m:t>𝑄</m:t>
                        </m:r>
                      </m:e>
                      <m:sup>
                        <m:r>
                          <a:rPr lang="en-US" altLang="zh-CN" i="1">
                            <a:latin typeface="Cambria Math" panose="02040503050406030204" pitchFamily="18" charset="0"/>
                          </a:rPr>
                          <m:t>∗</m:t>
                        </m:r>
                      </m:sup>
                    </m:sSup>
                  </m:oMath>
                </a14:m>
                <a:r>
                  <a:rPr lang="zh-CN" altLang="en-US" dirty="0"/>
                  <a:t>发送给所有用户</a:t>
                </a:r>
                <a:endParaRPr lang="en-US" altLang="zh-CN" dirty="0"/>
              </a:p>
              <a:p>
                <a:pPr marL="285750" indent="-285750">
                  <a:buFont typeface="Arial" panose="020B0604020202020204" pitchFamily="34" charset="0"/>
                  <a:buChar char="•"/>
                </a:pPr>
                <a:r>
                  <a:rPr lang="zh-CN" altLang="en-US" dirty="0"/>
                  <a:t>用户在本地进行训练，服务器聚合之后得到梯度</a:t>
                </a:r>
                <a14:m>
                  <m:oMath xmlns:m="http://schemas.openxmlformats.org/officeDocument/2006/math">
                    <m:r>
                      <m:rPr>
                        <m:sty m:val="p"/>
                      </m:rPr>
                      <a:rPr lang="en-US" altLang="zh-CN" sz="1800" kern="100" smtClean="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𝑄</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lang="en-US" altLang="zh-CN" sz="1800" kern="100" dirty="0">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根据</a:t>
                </a:r>
                <a14:m>
                  <m:oMath xmlns:m="http://schemas.openxmlformats.org/officeDocument/2006/math">
                    <m:r>
                      <m:rPr>
                        <m:sty m:val="p"/>
                      </m:rPr>
                      <a:rPr lang="en-US" altLang="zh-CN" sz="1800" kern="100" smtClean="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𝑄</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观察回报函数，更新</a:t>
                </a:r>
                <a:r>
                  <a:rPr lang="en-US" altLang="zh-CN" sz="1800" kern="100" dirty="0">
                    <a:effectLst/>
                    <a:ea typeface="微软雅黑" panose="020B0503020204020204" pitchFamily="34" charset="-122"/>
                    <a:cs typeface="Times New Roman" panose="02020603050405020304" pitchFamily="18" charset="0"/>
                  </a:rPr>
                  <a:t>MAB</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的参数</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6DCBD21A-4A73-455E-8E57-3A0B99832FA4}"/>
                  </a:ext>
                </a:extLst>
              </p:cNvPr>
              <p:cNvSpPr txBox="1">
                <a:spLocks noRot="1" noChangeAspect="1" noMove="1" noResize="1" noEditPoints="1" noAdjustHandles="1" noChangeArrowheads="1" noChangeShapeType="1" noTextEdit="1"/>
              </p:cNvSpPr>
              <p:nvPr/>
            </p:nvSpPr>
            <p:spPr>
              <a:xfrm>
                <a:off x="608454" y="4526552"/>
                <a:ext cx="7927092" cy="1201291"/>
              </a:xfrm>
              <a:prstGeom prst="rect">
                <a:avLst/>
              </a:prstGeom>
              <a:blipFill>
                <a:blip r:embed="rId4"/>
                <a:stretch>
                  <a:fillRect l="-538" t="-3553"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824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2</a:t>
            </a:fld>
            <a:endParaRPr lang="zh-CN" altLang="en-US"/>
          </a:p>
        </p:txBody>
      </p:sp>
      <p:grpSp>
        <p:nvGrpSpPr>
          <p:cNvPr id="3" name="组合 2">
            <a:extLst>
              <a:ext uri="{FF2B5EF4-FFF2-40B4-BE49-F238E27FC236}">
                <a16:creationId xmlns:a16="http://schemas.microsoft.com/office/drawing/2014/main" id="{B14526AA-6B59-414A-9107-428DC866F749}"/>
              </a:ext>
            </a:extLst>
          </p:cNvPr>
          <p:cNvGrpSpPr/>
          <p:nvPr/>
        </p:nvGrpSpPr>
        <p:grpSpPr>
          <a:xfrm>
            <a:off x="2131902" y="1681394"/>
            <a:ext cx="4880195" cy="3495211"/>
            <a:chOff x="2131902" y="1751811"/>
            <a:chExt cx="4880195" cy="3495211"/>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31902" y="1751811"/>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背景介绍</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02" y="2762993"/>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latin typeface="思源黑体 CN" panose="020B0500000000000000" pitchFamily="34" charset="-122"/>
                    <a:ea typeface="思源黑体 CN" panose="020B0500000000000000" pitchFamily="34" charset="-122"/>
                    <a:cs typeface="+mn-ea"/>
                  </a:rPr>
                  <a:t>联邦协同过滤</a:t>
                </a:r>
                <a:endParaRPr lang="en-US" altLang="zh-CN" sz="2400" b="1" dirty="0">
                  <a:latin typeface="思源黑体 CN" panose="020B0500000000000000" pitchFamily="34" charset="-122"/>
                  <a:ea typeface="思源黑体 CN" panose="020B0500000000000000" pitchFamily="34" charset="-122"/>
                  <a:cs typeface="+mn-ea"/>
                </a:endParaRP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2" y="3774177"/>
              <a:ext cx="4880195" cy="461665"/>
              <a:chOff x="2318742" y="2198494"/>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4"/>
                <a:ext cx="4132835" cy="461665"/>
              </a:xfrm>
              <a:prstGeom prst="rect">
                <a:avLst/>
              </a:prstGeom>
              <a:noFill/>
              <a:ln w="19050">
                <a:solidFill>
                  <a:srgbClr val="02409A"/>
                </a:solidFill>
              </a:ln>
            </p:spPr>
            <p:txBody>
              <a:bodyPr wrap="square" rtlCol="0">
                <a:spAutoFit/>
              </a:bodyPr>
              <a:lstStyle/>
              <a:p>
                <a:pPr lvl="0" algn="ctr">
                  <a:defRPr/>
                </a:pPr>
                <a:r>
                  <a:rPr lang="en-US" altLang="zh-CN"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FCF-BTS</a:t>
                </a:r>
                <a:endPar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endParaRP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2" y="4785357"/>
              <a:ext cx="4880195"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总结思考</a:t>
                </a: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spTree>
    <p:extLst>
      <p:ext uri="{BB962C8B-B14F-4D97-AF65-F5344CB8AC3E}">
        <p14:creationId xmlns:p14="http://schemas.microsoft.com/office/powerpoint/2010/main" val="1520370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204796"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联邦协同过滤</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6" name="矩形: 圆角 5">
            <a:extLst>
              <a:ext uri="{FF2B5EF4-FFF2-40B4-BE49-F238E27FC236}">
                <a16:creationId xmlns:a16="http://schemas.microsoft.com/office/drawing/2014/main" id="{0FBBC571-5C14-4455-997E-0D0A08055683}"/>
              </a:ext>
            </a:extLst>
          </p:cNvPr>
          <p:cNvSpPr/>
          <p:nvPr/>
        </p:nvSpPr>
        <p:spPr>
          <a:xfrm>
            <a:off x="5610664" y="1079496"/>
            <a:ext cx="2583766" cy="2072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3D58AE4A-8685-44C3-97FB-781EF81BE5C4}"/>
              </a:ext>
            </a:extLst>
          </p:cNvPr>
          <p:cNvGrpSpPr/>
          <p:nvPr/>
        </p:nvGrpSpPr>
        <p:grpSpPr>
          <a:xfrm>
            <a:off x="5865055" y="802497"/>
            <a:ext cx="2683412" cy="2267725"/>
            <a:chOff x="5820508" y="1384161"/>
            <a:chExt cx="2683412" cy="2267725"/>
          </a:xfrm>
        </p:grpSpPr>
        <p:sp>
          <p:nvSpPr>
            <p:cNvPr id="15" name="文本框 14">
              <a:extLst>
                <a:ext uri="{FF2B5EF4-FFF2-40B4-BE49-F238E27FC236}">
                  <a16:creationId xmlns:a16="http://schemas.microsoft.com/office/drawing/2014/main" id="{A4772568-B58D-4804-84BF-025710C53ECB}"/>
                </a:ext>
              </a:extLst>
            </p:cNvPr>
            <p:cNvSpPr txBox="1"/>
            <p:nvPr/>
          </p:nvSpPr>
          <p:spPr>
            <a:xfrm>
              <a:off x="7289410" y="1384161"/>
              <a:ext cx="1214510" cy="276999"/>
            </a:xfrm>
            <a:prstGeom prst="rect">
              <a:avLst/>
            </a:prstGeom>
            <a:noFill/>
          </p:spPr>
          <p:txBody>
            <a:bodyPr wrap="square" rtlCol="0">
              <a:spAutoFit/>
            </a:bodyPr>
            <a:lstStyle/>
            <a:p>
              <a:r>
                <a:rPr lang="en-US" altLang="zh-CN" sz="1200" dirty="0"/>
                <a:t>User 1</a:t>
              </a:r>
              <a:endParaRPr lang="zh-CN" altLang="en-US" sz="1200" dirty="0"/>
            </a:p>
          </p:txBody>
        </p:sp>
        <p:sp>
          <p:nvSpPr>
            <p:cNvPr id="16" name="矩形: 圆角 15">
              <a:extLst>
                <a:ext uri="{FF2B5EF4-FFF2-40B4-BE49-F238E27FC236}">
                  <a16:creationId xmlns:a16="http://schemas.microsoft.com/office/drawing/2014/main" id="{A9B5887B-4604-479B-8843-F5977277797D}"/>
                </a:ext>
              </a:extLst>
            </p:cNvPr>
            <p:cNvSpPr/>
            <p:nvPr/>
          </p:nvSpPr>
          <p:spPr>
            <a:xfrm>
              <a:off x="6902547" y="1891005"/>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Private Data</a:t>
              </a:r>
              <a:endParaRPr lang="zh-CN" altLang="en-US" sz="1200" dirty="0"/>
            </a:p>
          </p:txBody>
        </p:sp>
        <p:pic>
          <p:nvPicPr>
            <p:cNvPr id="41" name="图片 40">
              <a:extLst>
                <a:ext uri="{FF2B5EF4-FFF2-40B4-BE49-F238E27FC236}">
                  <a16:creationId xmlns:a16="http://schemas.microsoft.com/office/drawing/2014/main" id="{31CC2096-3B24-48A1-8C59-951296009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75" y="1777218"/>
              <a:ext cx="546443" cy="546443"/>
            </a:xfrm>
            <a:prstGeom prst="rect">
              <a:avLst/>
            </a:prstGeom>
          </p:spPr>
        </p:pic>
        <mc:AlternateContent xmlns:mc="http://schemas.openxmlformats.org/markup-compatibility/2006" xmlns:a14="http://schemas.microsoft.com/office/drawing/2010/main">
          <mc:Choice Requires="a14">
            <p:sp>
              <p:nvSpPr>
                <p:cNvPr id="42" name="矩形: 圆角 41">
                  <a:extLst>
                    <a:ext uri="{FF2B5EF4-FFF2-40B4-BE49-F238E27FC236}">
                      <a16:creationId xmlns:a16="http://schemas.microsoft.com/office/drawing/2014/main" id="{EE432853-3007-4359-B47E-C695D6DE4A14}"/>
                    </a:ext>
                  </a:extLst>
                </p:cNvPr>
                <p:cNvSpPr/>
                <p:nvPr/>
              </p:nvSpPr>
              <p:spPr>
                <a:xfrm>
                  <a:off x="6153896" y="2404634"/>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Local </a:t>
                  </a:r>
                  <a14:m>
                    <m:oMath xmlns:m="http://schemas.openxmlformats.org/officeDocument/2006/math">
                      <m:sSub>
                        <m:sSubPr>
                          <m:ctrlPr>
                            <a:rPr lang="zh-CN" altLang="zh-CN" sz="12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endParaRPr lang="zh-CN" altLang="en-US" sz="1200" dirty="0"/>
                </a:p>
              </p:txBody>
            </p:sp>
          </mc:Choice>
          <mc:Fallback xmlns="">
            <p:sp>
              <p:nvSpPr>
                <p:cNvPr id="42" name="矩形: 圆角 41">
                  <a:extLst>
                    <a:ext uri="{FF2B5EF4-FFF2-40B4-BE49-F238E27FC236}">
                      <a16:creationId xmlns:a16="http://schemas.microsoft.com/office/drawing/2014/main" id="{EE432853-3007-4359-B47E-C695D6DE4A14}"/>
                    </a:ext>
                  </a:extLst>
                </p:cNvPr>
                <p:cNvSpPr>
                  <a:spLocks noRot="1" noChangeAspect="1" noMove="1" noResize="1" noEditPoints="1" noAdjustHandles="1" noChangeArrowheads="1" noChangeShapeType="1" noTextEdit="1"/>
                </p:cNvSpPr>
                <p:nvPr/>
              </p:nvSpPr>
              <p:spPr>
                <a:xfrm>
                  <a:off x="6153896" y="2404634"/>
                  <a:ext cx="1078523" cy="318868"/>
                </a:xfrm>
                <a:prstGeom prst="roundRect">
                  <a:avLst/>
                </a:prstGeom>
                <a:blipFill>
                  <a:blip r:embed="rId4"/>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圆角 42">
                  <a:extLst>
                    <a:ext uri="{FF2B5EF4-FFF2-40B4-BE49-F238E27FC236}">
                      <a16:creationId xmlns:a16="http://schemas.microsoft.com/office/drawing/2014/main" id="{C3A772F9-7343-447A-85A2-A80DEEE80E19}"/>
                    </a:ext>
                  </a:extLst>
                </p:cNvPr>
                <p:cNvSpPr/>
                <p:nvPr/>
              </p:nvSpPr>
              <p:spPr>
                <a:xfrm>
                  <a:off x="6834553" y="2939830"/>
                  <a:ext cx="1214510"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Updates </a:t>
                  </a:r>
                  <a14:m>
                    <m:oMath xmlns:m="http://schemas.openxmlformats.org/officeDocument/2006/math">
                      <m:sSup>
                        <m:sSupPr>
                          <m:ctrlPr>
                            <a:rPr lang="zh-CN" altLang="zh-CN" sz="1200" i="1" smtClean="0">
                              <a:latin typeface="Cambria Math" panose="02040503050406030204" pitchFamily="18" charset="0"/>
                            </a:rPr>
                          </m:ctrlPr>
                        </m:sSupPr>
                        <m:e>
                          <m:r>
                            <a:rPr lang="en-US" altLang="zh-CN" sz="1200" i="1">
                              <a:latin typeface="Cambria Math" panose="02040503050406030204" pitchFamily="18" charset="0"/>
                            </a:rPr>
                            <m:t>𝑄</m:t>
                          </m:r>
                        </m:e>
                        <m:sup>
                          <m:r>
                            <a:rPr lang="en-US" altLang="zh-CN" sz="1200" i="1">
                              <a:latin typeface="Cambria Math" panose="02040503050406030204" pitchFamily="18" charset="0"/>
                            </a:rPr>
                            <m:t>∗</m:t>
                          </m:r>
                        </m:sup>
                      </m:sSup>
                    </m:oMath>
                  </a14:m>
                  <a:endParaRPr lang="zh-CN" altLang="en-US" sz="1200" dirty="0"/>
                </a:p>
              </p:txBody>
            </p:sp>
          </mc:Choice>
          <mc:Fallback xmlns="">
            <p:sp>
              <p:nvSpPr>
                <p:cNvPr id="43" name="矩形: 圆角 42">
                  <a:extLst>
                    <a:ext uri="{FF2B5EF4-FFF2-40B4-BE49-F238E27FC236}">
                      <a16:creationId xmlns:a16="http://schemas.microsoft.com/office/drawing/2014/main" id="{C3A772F9-7343-447A-85A2-A80DEEE80E19}"/>
                    </a:ext>
                  </a:extLst>
                </p:cNvPr>
                <p:cNvSpPr>
                  <a:spLocks noRot="1" noChangeAspect="1" noMove="1" noResize="1" noEditPoints="1" noAdjustHandles="1" noChangeArrowheads="1" noChangeShapeType="1" noTextEdit="1"/>
                </p:cNvSpPr>
                <p:nvPr/>
              </p:nvSpPr>
              <p:spPr>
                <a:xfrm>
                  <a:off x="6834553" y="2939830"/>
                  <a:ext cx="1214510" cy="318868"/>
                </a:xfrm>
                <a:prstGeom prst="roundRect">
                  <a:avLst/>
                </a:prstGeom>
                <a:blipFill>
                  <a:blip r:embed="rId5"/>
                  <a:stretch>
                    <a:fillRect b="-5556"/>
                  </a:stretch>
                </a:blipFill>
              </p:spPr>
              <p:txBody>
                <a:bodyPr/>
                <a:lstStyle/>
                <a:p>
                  <a:r>
                    <a:rPr lang="zh-CN" altLang="en-US">
                      <a:noFill/>
                    </a:rPr>
                    <a:t> </a:t>
                  </a:r>
                </a:p>
              </p:txBody>
            </p:sp>
          </mc:Fallback>
        </mc:AlternateContent>
        <p:sp>
          <p:nvSpPr>
            <p:cNvPr id="44" name="矩形: 圆角 43">
              <a:extLst>
                <a:ext uri="{FF2B5EF4-FFF2-40B4-BE49-F238E27FC236}">
                  <a16:creationId xmlns:a16="http://schemas.microsoft.com/office/drawing/2014/main" id="{7AF627A4-7D0F-48DF-8C7F-40C3C688C856}"/>
                </a:ext>
              </a:extLst>
            </p:cNvPr>
            <p:cNvSpPr/>
            <p:nvPr/>
          </p:nvSpPr>
          <p:spPr>
            <a:xfrm>
              <a:off x="5820508" y="3372486"/>
              <a:ext cx="1468902" cy="279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Recommendations</a:t>
              </a:r>
              <a:endParaRPr lang="zh-CN" altLang="en-US" sz="1200" dirty="0"/>
            </a:p>
          </p:txBody>
        </p:sp>
        <p:cxnSp>
          <p:nvCxnSpPr>
            <p:cNvPr id="22" name="直接箭头连接符 21">
              <a:extLst>
                <a:ext uri="{FF2B5EF4-FFF2-40B4-BE49-F238E27FC236}">
                  <a16:creationId xmlns:a16="http://schemas.microsoft.com/office/drawing/2014/main" id="{2D1D3F7B-82EB-47CF-B1B8-18E32CB2C03F}"/>
                </a:ext>
              </a:extLst>
            </p:cNvPr>
            <p:cNvCxnSpPr/>
            <p:nvPr/>
          </p:nvCxnSpPr>
          <p:spPr>
            <a:xfrm>
              <a:off x="7047914" y="2209873"/>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056825F-5E54-4824-865A-C9C35F67AF78}"/>
                </a:ext>
              </a:extLst>
            </p:cNvPr>
            <p:cNvCxnSpPr/>
            <p:nvPr/>
          </p:nvCxnSpPr>
          <p:spPr>
            <a:xfrm>
              <a:off x="7047914" y="2723502"/>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1E4DA16-3F02-4B94-AEA7-B6A7F385C1B5}"/>
                </a:ext>
              </a:extLst>
            </p:cNvPr>
            <p:cNvCxnSpPr>
              <a:cxnSpLocks/>
            </p:cNvCxnSpPr>
            <p:nvPr/>
          </p:nvCxnSpPr>
          <p:spPr>
            <a:xfrm>
              <a:off x="7814603" y="2228777"/>
              <a:ext cx="0" cy="711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2713A71-738C-479F-9EF8-0AF5BB84E6AF}"/>
                </a:ext>
              </a:extLst>
            </p:cNvPr>
            <p:cNvCxnSpPr>
              <a:cxnSpLocks/>
            </p:cNvCxnSpPr>
            <p:nvPr/>
          </p:nvCxnSpPr>
          <p:spPr>
            <a:xfrm>
              <a:off x="6422429" y="2717947"/>
              <a:ext cx="0" cy="61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8" name="矩形: 圆角 47">
            <a:extLst>
              <a:ext uri="{FF2B5EF4-FFF2-40B4-BE49-F238E27FC236}">
                <a16:creationId xmlns:a16="http://schemas.microsoft.com/office/drawing/2014/main" id="{5E699418-10F7-474F-B4C6-D2F74E5233B0}"/>
              </a:ext>
            </a:extLst>
          </p:cNvPr>
          <p:cNvSpPr/>
          <p:nvPr/>
        </p:nvSpPr>
        <p:spPr>
          <a:xfrm>
            <a:off x="5610664" y="4026360"/>
            <a:ext cx="2583766" cy="2072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1A373DF5-B682-454A-99D7-998218BE4CC9}"/>
              </a:ext>
            </a:extLst>
          </p:cNvPr>
          <p:cNvGrpSpPr/>
          <p:nvPr/>
        </p:nvGrpSpPr>
        <p:grpSpPr>
          <a:xfrm>
            <a:off x="5865055" y="3749361"/>
            <a:ext cx="2683412" cy="2267725"/>
            <a:chOff x="5820508" y="1384161"/>
            <a:chExt cx="2683412" cy="2267725"/>
          </a:xfrm>
        </p:grpSpPr>
        <p:sp>
          <p:nvSpPr>
            <p:cNvPr id="50" name="文本框 49">
              <a:extLst>
                <a:ext uri="{FF2B5EF4-FFF2-40B4-BE49-F238E27FC236}">
                  <a16:creationId xmlns:a16="http://schemas.microsoft.com/office/drawing/2014/main" id="{7FC294F7-6F19-4099-8D54-A9B0480C88C8}"/>
                </a:ext>
              </a:extLst>
            </p:cNvPr>
            <p:cNvSpPr txBox="1"/>
            <p:nvPr/>
          </p:nvSpPr>
          <p:spPr>
            <a:xfrm>
              <a:off x="7289410" y="1384161"/>
              <a:ext cx="1214510" cy="276999"/>
            </a:xfrm>
            <a:prstGeom prst="rect">
              <a:avLst/>
            </a:prstGeom>
            <a:noFill/>
          </p:spPr>
          <p:txBody>
            <a:bodyPr wrap="square" rtlCol="0">
              <a:spAutoFit/>
            </a:bodyPr>
            <a:lstStyle/>
            <a:p>
              <a:r>
                <a:rPr lang="en-US" altLang="zh-CN" sz="1200" dirty="0"/>
                <a:t>User N</a:t>
              </a:r>
              <a:endParaRPr lang="zh-CN" altLang="en-US" sz="1200" dirty="0"/>
            </a:p>
          </p:txBody>
        </p:sp>
        <p:sp>
          <p:nvSpPr>
            <p:cNvPr id="51" name="矩形: 圆角 50">
              <a:extLst>
                <a:ext uri="{FF2B5EF4-FFF2-40B4-BE49-F238E27FC236}">
                  <a16:creationId xmlns:a16="http://schemas.microsoft.com/office/drawing/2014/main" id="{D91E40E7-3BBC-452D-BA62-DF1BBD453C4B}"/>
                </a:ext>
              </a:extLst>
            </p:cNvPr>
            <p:cNvSpPr/>
            <p:nvPr/>
          </p:nvSpPr>
          <p:spPr>
            <a:xfrm>
              <a:off x="6902547" y="1891005"/>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Private Data</a:t>
              </a:r>
              <a:endParaRPr lang="zh-CN" altLang="en-US" sz="1200" dirty="0"/>
            </a:p>
          </p:txBody>
        </p:sp>
        <p:pic>
          <p:nvPicPr>
            <p:cNvPr id="52" name="图片 51">
              <a:extLst>
                <a:ext uri="{FF2B5EF4-FFF2-40B4-BE49-F238E27FC236}">
                  <a16:creationId xmlns:a16="http://schemas.microsoft.com/office/drawing/2014/main" id="{03E599C9-2EA7-4346-842D-62B33FB36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75" y="1777218"/>
              <a:ext cx="546443" cy="546443"/>
            </a:xfrm>
            <a:prstGeom prst="rect">
              <a:avLst/>
            </a:prstGeom>
          </p:spPr>
        </p:pic>
        <mc:AlternateContent xmlns:mc="http://schemas.openxmlformats.org/markup-compatibility/2006" xmlns:a14="http://schemas.microsoft.com/office/drawing/2010/main">
          <mc:Choice Requires="a14">
            <p:sp>
              <p:nvSpPr>
                <p:cNvPr id="53" name="矩形: 圆角 52">
                  <a:extLst>
                    <a:ext uri="{FF2B5EF4-FFF2-40B4-BE49-F238E27FC236}">
                      <a16:creationId xmlns:a16="http://schemas.microsoft.com/office/drawing/2014/main" id="{0A77A130-99F8-4973-98D8-29B3DE334216}"/>
                    </a:ext>
                  </a:extLst>
                </p:cNvPr>
                <p:cNvSpPr/>
                <p:nvPr/>
              </p:nvSpPr>
              <p:spPr>
                <a:xfrm>
                  <a:off x="6153896" y="2404634"/>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Local </a:t>
                  </a:r>
                  <a14:m>
                    <m:oMath xmlns:m="http://schemas.openxmlformats.org/officeDocument/2006/math">
                      <m:sSub>
                        <m:sSubPr>
                          <m:ctrlPr>
                            <a:rPr lang="zh-CN" altLang="zh-CN" sz="12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endParaRPr lang="zh-CN" altLang="en-US" sz="1200" dirty="0"/>
                </a:p>
              </p:txBody>
            </p:sp>
          </mc:Choice>
          <mc:Fallback xmlns="">
            <p:sp>
              <p:nvSpPr>
                <p:cNvPr id="53" name="矩形: 圆角 52">
                  <a:extLst>
                    <a:ext uri="{FF2B5EF4-FFF2-40B4-BE49-F238E27FC236}">
                      <a16:creationId xmlns:a16="http://schemas.microsoft.com/office/drawing/2014/main" id="{0A77A130-99F8-4973-98D8-29B3DE334216}"/>
                    </a:ext>
                  </a:extLst>
                </p:cNvPr>
                <p:cNvSpPr>
                  <a:spLocks noRot="1" noChangeAspect="1" noMove="1" noResize="1" noEditPoints="1" noAdjustHandles="1" noChangeArrowheads="1" noChangeShapeType="1" noTextEdit="1"/>
                </p:cNvSpPr>
                <p:nvPr/>
              </p:nvSpPr>
              <p:spPr>
                <a:xfrm>
                  <a:off x="6153896" y="2404634"/>
                  <a:ext cx="1078523" cy="318868"/>
                </a:xfrm>
                <a:prstGeom prst="roundRect">
                  <a:avLst/>
                </a:prstGeom>
                <a:blipFill>
                  <a:blip r:embed="rId6"/>
                  <a:stretch>
                    <a:fillRect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圆角 53">
                  <a:extLst>
                    <a:ext uri="{FF2B5EF4-FFF2-40B4-BE49-F238E27FC236}">
                      <a16:creationId xmlns:a16="http://schemas.microsoft.com/office/drawing/2014/main" id="{D01B84DE-D962-423D-BDEA-A73CA9B3A9EF}"/>
                    </a:ext>
                  </a:extLst>
                </p:cNvPr>
                <p:cNvSpPr/>
                <p:nvPr/>
              </p:nvSpPr>
              <p:spPr>
                <a:xfrm>
                  <a:off x="6834553" y="2939830"/>
                  <a:ext cx="1214510"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Updates </a:t>
                  </a:r>
                  <a14:m>
                    <m:oMath xmlns:m="http://schemas.openxmlformats.org/officeDocument/2006/math">
                      <m:sSup>
                        <m:sSupPr>
                          <m:ctrlPr>
                            <a:rPr lang="zh-CN" altLang="zh-CN" sz="1200" i="1" smtClean="0">
                              <a:latin typeface="Cambria Math" panose="02040503050406030204" pitchFamily="18" charset="0"/>
                            </a:rPr>
                          </m:ctrlPr>
                        </m:sSupPr>
                        <m:e>
                          <m:r>
                            <a:rPr lang="en-US" altLang="zh-CN" sz="1200" i="1">
                              <a:latin typeface="Cambria Math" panose="02040503050406030204" pitchFamily="18" charset="0"/>
                            </a:rPr>
                            <m:t>𝑄</m:t>
                          </m:r>
                        </m:e>
                        <m:sup>
                          <m:r>
                            <a:rPr lang="en-US" altLang="zh-CN" sz="1200" i="1">
                              <a:latin typeface="Cambria Math" panose="02040503050406030204" pitchFamily="18" charset="0"/>
                            </a:rPr>
                            <m:t>∗</m:t>
                          </m:r>
                        </m:sup>
                      </m:sSup>
                    </m:oMath>
                  </a14:m>
                  <a:endParaRPr lang="zh-CN" altLang="en-US" sz="1200" dirty="0"/>
                </a:p>
              </p:txBody>
            </p:sp>
          </mc:Choice>
          <mc:Fallback xmlns="">
            <p:sp>
              <p:nvSpPr>
                <p:cNvPr id="54" name="矩形: 圆角 53">
                  <a:extLst>
                    <a:ext uri="{FF2B5EF4-FFF2-40B4-BE49-F238E27FC236}">
                      <a16:creationId xmlns:a16="http://schemas.microsoft.com/office/drawing/2014/main" id="{D01B84DE-D962-423D-BDEA-A73CA9B3A9EF}"/>
                    </a:ext>
                  </a:extLst>
                </p:cNvPr>
                <p:cNvSpPr>
                  <a:spLocks noRot="1" noChangeAspect="1" noMove="1" noResize="1" noEditPoints="1" noAdjustHandles="1" noChangeArrowheads="1" noChangeShapeType="1" noTextEdit="1"/>
                </p:cNvSpPr>
                <p:nvPr/>
              </p:nvSpPr>
              <p:spPr>
                <a:xfrm>
                  <a:off x="6834553" y="2939830"/>
                  <a:ext cx="1214510" cy="318868"/>
                </a:xfrm>
                <a:prstGeom prst="roundRect">
                  <a:avLst/>
                </a:prstGeom>
                <a:blipFill>
                  <a:blip r:embed="rId7"/>
                  <a:stretch>
                    <a:fillRect b="-5455"/>
                  </a:stretch>
                </a:blipFill>
              </p:spPr>
              <p:txBody>
                <a:bodyPr/>
                <a:lstStyle/>
                <a:p>
                  <a:r>
                    <a:rPr lang="zh-CN" altLang="en-US">
                      <a:noFill/>
                    </a:rPr>
                    <a:t> </a:t>
                  </a:r>
                </a:p>
              </p:txBody>
            </p:sp>
          </mc:Fallback>
        </mc:AlternateContent>
        <p:sp>
          <p:nvSpPr>
            <p:cNvPr id="55" name="矩形: 圆角 54">
              <a:extLst>
                <a:ext uri="{FF2B5EF4-FFF2-40B4-BE49-F238E27FC236}">
                  <a16:creationId xmlns:a16="http://schemas.microsoft.com/office/drawing/2014/main" id="{D8DAB39C-EF98-4385-8F84-667FE8626924}"/>
                </a:ext>
              </a:extLst>
            </p:cNvPr>
            <p:cNvSpPr/>
            <p:nvPr/>
          </p:nvSpPr>
          <p:spPr>
            <a:xfrm>
              <a:off x="5820508" y="3372486"/>
              <a:ext cx="1468902" cy="279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Recommendations</a:t>
              </a:r>
              <a:endParaRPr lang="zh-CN" altLang="en-US" sz="1200" dirty="0"/>
            </a:p>
          </p:txBody>
        </p:sp>
        <p:cxnSp>
          <p:nvCxnSpPr>
            <p:cNvPr id="56" name="直接箭头连接符 55">
              <a:extLst>
                <a:ext uri="{FF2B5EF4-FFF2-40B4-BE49-F238E27FC236}">
                  <a16:creationId xmlns:a16="http://schemas.microsoft.com/office/drawing/2014/main" id="{2481D620-5A6A-4996-8E90-B3F522D7BE7D}"/>
                </a:ext>
              </a:extLst>
            </p:cNvPr>
            <p:cNvCxnSpPr/>
            <p:nvPr/>
          </p:nvCxnSpPr>
          <p:spPr>
            <a:xfrm>
              <a:off x="7047914" y="2209873"/>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9350D34D-EE94-4EAA-809E-02E20955C090}"/>
                </a:ext>
              </a:extLst>
            </p:cNvPr>
            <p:cNvCxnSpPr/>
            <p:nvPr/>
          </p:nvCxnSpPr>
          <p:spPr>
            <a:xfrm>
              <a:off x="7047914" y="2723502"/>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75F20C1-ED1B-421F-8C3D-44F20F0BEB47}"/>
                </a:ext>
              </a:extLst>
            </p:cNvPr>
            <p:cNvCxnSpPr>
              <a:cxnSpLocks/>
            </p:cNvCxnSpPr>
            <p:nvPr/>
          </p:nvCxnSpPr>
          <p:spPr>
            <a:xfrm>
              <a:off x="7814603" y="2228777"/>
              <a:ext cx="0" cy="711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00A9BABD-8CB3-4727-B321-CD9D138445FE}"/>
                </a:ext>
              </a:extLst>
            </p:cNvPr>
            <p:cNvCxnSpPr>
              <a:cxnSpLocks/>
            </p:cNvCxnSpPr>
            <p:nvPr/>
          </p:nvCxnSpPr>
          <p:spPr>
            <a:xfrm>
              <a:off x="6422429" y="2717947"/>
              <a:ext cx="0" cy="61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0" name="直接连接符 59">
            <a:extLst>
              <a:ext uri="{FF2B5EF4-FFF2-40B4-BE49-F238E27FC236}">
                <a16:creationId xmlns:a16="http://schemas.microsoft.com/office/drawing/2014/main" id="{F8BD6F1A-20F2-4351-BFC1-89A265F2B190}"/>
              </a:ext>
            </a:extLst>
          </p:cNvPr>
          <p:cNvCxnSpPr/>
          <p:nvPr/>
        </p:nvCxnSpPr>
        <p:spPr>
          <a:xfrm>
            <a:off x="6956473" y="3168954"/>
            <a:ext cx="0" cy="85740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1" name="云形 60">
            <a:extLst>
              <a:ext uri="{FF2B5EF4-FFF2-40B4-BE49-F238E27FC236}">
                <a16:creationId xmlns:a16="http://schemas.microsoft.com/office/drawing/2014/main" id="{702722EA-FD46-49C4-B0AE-F38881BB07FE}"/>
              </a:ext>
            </a:extLst>
          </p:cNvPr>
          <p:cNvSpPr/>
          <p:nvPr/>
        </p:nvSpPr>
        <p:spPr>
          <a:xfrm>
            <a:off x="829992" y="2439139"/>
            <a:ext cx="3535680" cy="23306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439BB2D3-08F2-4EEE-85A2-101500E75A39}"/>
              </a:ext>
            </a:extLst>
          </p:cNvPr>
          <p:cNvSpPr/>
          <p:nvPr/>
        </p:nvSpPr>
        <p:spPr>
          <a:xfrm>
            <a:off x="1355185" y="3011495"/>
            <a:ext cx="1242647" cy="54048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200" dirty="0"/>
              <a:t>Aggregate</a:t>
            </a:r>
          </a:p>
          <a:p>
            <a:pPr algn="ctr"/>
            <a:r>
              <a:rPr lang="en-US" altLang="zh-CN" sz="1200" dirty="0"/>
              <a:t>Updates</a:t>
            </a:r>
            <a:endParaRPr lang="zh-CN" altLang="en-US" sz="1200" dirty="0"/>
          </a:p>
        </p:txBody>
      </p:sp>
      <mc:AlternateContent xmlns:mc="http://schemas.openxmlformats.org/markup-compatibility/2006" xmlns:a14="http://schemas.microsoft.com/office/drawing/2010/main">
        <mc:Choice Requires="a14">
          <p:sp>
            <p:nvSpPr>
              <p:cNvPr id="75" name="矩形: 圆角 74">
                <a:extLst>
                  <a:ext uri="{FF2B5EF4-FFF2-40B4-BE49-F238E27FC236}">
                    <a16:creationId xmlns:a16="http://schemas.microsoft.com/office/drawing/2014/main" id="{1200B3F2-2DDB-4B27-812B-37B5DD06733D}"/>
                  </a:ext>
                </a:extLst>
              </p:cNvPr>
              <p:cNvSpPr/>
              <p:nvPr/>
            </p:nvSpPr>
            <p:spPr>
              <a:xfrm>
                <a:off x="2597832" y="3649965"/>
                <a:ext cx="1214510"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Federated </a:t>
                </a:r>
                <a14:m>
                  <m:oMath xmlns:m="http://schemas.openxmlformats.org/officeDocument/2006/math">
                    <m:sSup>
                      <m:sSupPr>
                        <m:ctrlPr>
                          <a:rPr lang="zh-CN" altLang="zh-CN" sz="1200" i="1">
                            <a:latin typeface="Cambria Math" panose="02040503050406030204" pitchFamily="18" charset="0"/>
                          </a:rPr>
                        </m:ctrlPr>
                      </m:sSupPr>
                      <m:e>
                        <m:r>
                          <a:rPr lang="en-US" altLang="zh-CN" sz="1200" i="1">
                            <a:latin typeface="Cambria Math" panose="02040503050406030204" pitchFamily="18" charset="0"/>
                          </a:rPr>
                          <m:t>𝑄</m:t>
                        </m:r>
                      </m:e>
                      <m:sup>
                        <m:r>
                          <a:rPr lang="en-US" altLang="zh-CN" sz="1200" i="1">
                            <a:latin typeface="Cambria Math" panose="02040503050406030204" pitchFamily="18" charset="0"/>
                          </a:rPr>
                          <m:t>∗</m:t>
                        </m:r>
                      </m:sup>
                    </m:sSup>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5" name="矩形: 圆角 74">
                <a:extLst>
                  <a:ext uri="{FF2B5EF4-FFF2-40B4-BE49-F238E27FC236}">
                    <a16:creationId xmlns:a16="http://schemas.microsoft.com/office/drawing/2014/main" id="{1200B3F2-2DDB-4B27-812B-37B5DD06733D}"/>
                  </a:ext>
                </a:extLst>
              </p:cNvPr>
              <p:cNvSpPr>
                <a:spLocks noRot="1" noChangeAspect="1" noMove="1" noResize="1" noEditPoints="1" noAdjustHandles="1" noChangeArrowheads="1" noChangeShapeType="1" noTextEdit="1"/>
              </p:cNvSpPr>
              <p:nvPr/>
            </p:nvSpPr>
            <p:spPr>
              <a:xfrm>
                <a:off x="2597832" y="3649965"/>
                <a:ext cx="1214510" cy="318868"/>
              </a:xfrm>
              <a:prstGeom prst="roundRect">
                <a:avLst/>
              </a:prstGeom>
              <a:blipFill>
                <a:blip r:embed="rId8"/>
                <a:stretch>
                  <a:fillRect b="-5556"/>
                </a:stretch>
              </a:blipFill>
            </p:spPr>
            <p:txBody>
              <a:bodyPr/>
              <a:lstStyle/>
              <a:p>
                <a:r>
                  <a:rPr lang="zh-CN" altLang="en-US">
                    <a:noFill/>
                  </a:rPr>
                  <a:t> </a:t>
                </a:r>
              </a:p>
            </p:txBody>
          </p:sp>
        </mc:Fallback>
      </mc:AlternateContent>
      <p:sp>
        <p:nvSpPr>
          <p:cNvPr id="85" name="矩形 84">
            <a:extLst>
              <a:ext uri="{FF2B5EF4-FFF2-40B4-BE49-F238E27FC236}">
                <a16:creationId xmlns:a16="http://schemas.microsoft.com/office/drawing/2014/main" id="{C26FB708-B5CE-476D-B07F-BEC5595BC5D3}"/>
              </a:ext>
            </a:extLst>
          </p:cNvPr>
          <p:cNvSpPr/>
          <p:nvPr/>
        </p:nvSpPr>
        <p:spPr>
          <a:xfrm rot="16200000" flipH="1">
            <a:off x="3477822" y="2042921"/>
            <a:ext cx="1892942" cy="4909616"/>
          </a:xfrm>
          <a:custGeom>
            <a:avLst/>
            <a:gdLst>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0 w 2157046"/>
              <a:gd name="connsiteY4" fmla="*/ 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91440 w 2157046"/>
              <a:gd name="connsiteY4" fmla="*/ 9144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0" fmla="*/ 0 w 2157046"/>
              <a:gd name="connsiteY0" fmla="*/ 0 h 848750"/>
              <a:gd name="connsiteX1" fmla="*/ 2157046 w 2157046"/>
              <a:gd name="connsiteY1" fmla="*/ 0 h 848750"/>
              <a:gd name="connsiteX2" fmla="*/ 2157046 w 2157046"/>
              <a:gd name="connsiteY2" fmla="*/ 848750 h 848750"/>
            </a:gdLst>
            <a:ahLst/>
            <a:cxnLst>
              <a:cxn ang="0">
                <a:pos x="connsiteX0" y="connsiteY0"/>
              </a:cxn>
              <a:cxn ang="0">
                <a:pos x="connsiteX1" y="connsiteY1"/>
              </a:cxn>
              <a:cxn ang="0">
                <a:pos x="connsiteX2" y="connsiteY2"/>
              </a:cxn>
            </a:cxnLst>
            <a:rect l="l" t="t" r="r" b="b"/>
            <a:pathLst>
              <a:path w="2157046" h="848750">
                <a:moveTo>
                  <a:pt x="0" y="0"/>
                </a:moveTo>
                <a:lnTo>
                  <a:pt x="2157046" y="0"/>
                </a:lnTo>
                <a:lnTo>
                  <a:pt x="2157046" y="848750"/>
                </a:lnTo>
              </a:path>
            </a:pathLst>
          </a:custGeom>
          <a:ln w="28575">
            <a:solidFill>
              <a:schemeClr val="accent2"/>
            </a:solidFill>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6" name="矩形 84">
            <a:extLst>
              <a:ext uri="{FF2B5EF4-FFF2-40B4-BE49-F238E27FC236}">
                <a16:creationId xmlns:a16="http://schemas.microsoft.com/office/drawing/2014/main" id="{01B4E7F7-CD14-450B-8E0B-77637FA0A444}"/>
              </a:ext>
            </a:extLst>
          </p:cNvPr>
          <p:cNvSpPr/>
          <p:nvPr/>
        </p:nvSpPr>
        <p:spPr>
          <a:xfrm rot="16200000">
            <a:off x="4201526" y="297535"/>
            <a:ext cx="476007" cy="4909615"/>
          </a:xfrm>
          <a:custGeom>
            <a:avLst/>
            <a:gdLst>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0 w 2157046"/>
              <a:gd name="connsiteY4" fmla="*/ 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91440 w 2157046"/>
              <a:gd name="connsiteY4" fmla="*/ 9144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0" fmla="*/ 0 w 2157046"/>
              <a:gd name="connsiteY0" fmla="*/ 0 h 848750"/>
              <a:gd name="connsiteX1" fmla="*/ 2157046 w 2157046"/>
              <a:gd name="connsiteY1" fmla="*/ 0 h 848750"/>
              <a:gd name="connsiteX2" fmla="*/ 2157046 w 2157046"/>
              <a:gd name="connsiteY2" fmla="*/ 848750 h 848750"/>
            </a:gdLst>
            <a:ahLst/>
            <a:cxnLst>
              <a:cxn ang="0">
                <a:pos x="connsiteX0" y="connsiteY0"/>
              </a:cxn>
              <a:cxn ang="0">
                <a:pos x="connsiteX1" y="connsiteY1"/>
              </a:cxn>
              <a:cxn ang="0">
                <a:pos x="connsiteX2" y="connsiteY2"/>
              </a:cxn>
            </a:cxnLst>
            <a:rect l="l" t="t" r="r" b="b"/>
            <a:pathLst>
              <a:path w="2157046" h="848750">
                <a:moveTo>
                  <a:pt x="0" y="0"/>
                </a:moveTo>
                <a:lnTo>
                  <a:pt x="2157046" y="0"/>
                </a:lnTo>
                <a:lnTo>
                  <a:pt x="2157046" y="848750"/>
                </a:lnTo>
              </a:path>
            </a:pathLst>
          </a:custGeom>
          <a:ln w="28575">
            <a:solidFill>
              <a:schemeClr val="accent2"/>
            </a:solidFill>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DDC78277-5CCE-4FA8-9065-ABF478F28D17}"/>
              </a:ext>
            </a:extLst>
          </p:cNvPr>
          <p:cNvCxnSpPr>
            <a:cxnSpLocks/>
            <a:stCxn id="62" idx="5"/>
          </p:cNvCxnSpPr>
          <p:nvPr/>
        </p:nvCxnSpPr>
        <p:spPr>
          <a:xfrm>
            <a:off x="2415851" y="3472829"/>
            <a:ext cx="181981" cy="177136"/>
          </a:xfrm>
          <a:prstGeom prst="straightConnector1">
            <a:avLst/>
          </a:prstGeom>
          <a:ln w="25400">
            <a:tailEnd type="triangle"/>
          </a:ln>
        </p:spPr>
        <p:style>
          <a:lnRef idx="2">
            <a:schemeClr val="accent2"/>
          </a:lnRef>
          <a:fillRef idx="0">
            <a:schemeClr val="accent2"/>
          </a:fillRef>
          <a:effectRef idx="1">
            <a:schemeClr val="accent2"/>
          </a:effectRef>
          <a:fontRef idx="minor">
            <a:schemeClr val="tx1"/>
          </a:fontRef>
        </p:style>
      </p:cxnSp>
      <p:cxnSp>
        <p:nvCxnSpPr>
          <p:cNvPr id="90" name="直接箭头连接符 89">
            <a:extLst>
              <a:ext uri="{FF2B5EF4-FFF2-40B4-BE49-F238E27FC236}">
                <a16:creationId xmlns:a16="http://schemas.microsoft.com/office/drawing/2014/main" id="{05474463-AACE-466D-86AB-5A866AC82569}"/>
              </a:ext>
            </a:extLst>
          </p:cNvPr>
          <p:cNvCxnSpPr>
            <a:cxnSpLocks/>
          </p:cNvCxnSpPr>
          <p:nvPr/>
        </p:nvCxnSpPr>
        <p:spPr>
          <a:xfrm flipV="1">
            <a:off x="3800617" y="1953429"/>
            <a:ext cx="2397826" cy="1720692"/>
          </a:xfrm>
          <a:prstGeom prst="straightConnector1">
            <a:avLst/>
          </a:prstGeom>
          <a:ln w="25400">
            <a:tailEnd type="triangle"/>
          </a:ln>
        </p:spPr>
        <p:style>
          <a:lnRef idx="2">
            <a:schemeClr val="accent2"/>
          </a:lnRef>
          <a:fillRef idx="0">
            <a:schemeClr val="accent2"/>
          </a:fillRef>
          <a:effectRef idx="1">
            <a:schemeClr val="accent2"/>
          </a:effectRef>
          <a:fontRef idx="minor">
            <a:schemeClr val="tx1"/>
          </a:fontRef>
        </p:style>
      </p:cxnSp>
      <p:cxnSp>
        <p:nvCxnSpPr>
          <p:cNvPr id="92" name="直接箭头连接符 91">
            <a:extLst>
              <a:ext uri="{FF2B5EF4-FFF2-40B4-BE49-F238E27FC236}">
                <a16:creationId xmlns:a16="http://schemas.microsoft.com/office/drawing/2014/main" id="{6886EB35-D45C-43E7-AD12-6AB5A1C6D7A5}"/>
              </a:ext>
            </a:extLst>
          </p:cNvPr>
          <p:cNvCxnSpPr>
            <a:cxnSpLocks/>
            <a:endCxn id="53" idx="1"/>
          </p:cNvCxnSpPr>
          <p:nvPr/>
        </p:nvCxnSpPr>
        <p:spPr>
          <a:xfrm>
            <a:off x="3813413" y="3937792"/>
            <a:ext cx="2385030" cy="991476"/>
          </a:xfrm>
          <a:prstGeom prst="straightConnector1">
            <a:avLst/>
          </a:prstGeom>
          <a:ln w="25400">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96CAF87-8905-43CD-87E5-ECEACDF0328B}"/>
                  </a:ext>
                </a:extLst>
              </p:cNvPr>
              <p:cNvSpPr txBox="1"/>
              <p:nvPr/>
            </p:nvSpPr>
            <p:spPr>
              <a:xfrm>
                <a:off x="3836245" y="3611550"/>
                <a:ext cx="2990830" cy="369332"/>
              </a:xfrm>
              <a:prstGeom prst="rect">
                <a:avLst/>
              </a:prstGeom>
              <a:noFill/>
            </p:spPr>
            <p:txBody>
              <a:bodyPr wrap="square" rtlCol="0">
                <a:spAutoFit/>
              </a:bodyPr>
              <a:lstStyle/>
              <a:p>
                <a:r>
                  <a:rPr lang="en-US" altLang="zh-CN" dirty="0"/>
                  <a:t>1</a:t>
                </a:r>
                <a:r>
                  <a:rPr lang="zh-CN" altLang="en-US" dirty="0"/>
                  <a:t>、服务器选择物品子集</a:t>
                </a:r>
                <a14:m>
                  <m:oMath xmlns:m="http://schemas.openxmlformats.org/officeDocument/2006/math">
                    <m:sSup>
                      <m:sSupPr>
                        <m:ctrlPr>
                          <a:rPr lang="zh-CN" altLang="zh-CN" i="1" smtClean="0">
                            <a:latin typeface="Cambria Math" panose="02040503050406030204" pitchFamily="18" charset="0"/>
                          </a:rPr>
                        </m:ctrlPr>
                      </m:sSupPr>
                      <m:e>
                        <m:r>
                          <a:rPr lang="en-US" altLang="zh-CN" i="1">
                            <a:latin typeface="Cambria Math" panose="02040503050406030204" pitchFamily="18" charset="0"/>
                          </a:rPr>
                          <m:t>𝑄</m:t>
                        </m:r>
                      </m:e>
                      <m:sup>
                        <m:r>
                          <a:rPr lang="en-US" altLang="zh-CN" i="1">
                            <a:latin typeface="Cambria Math" panose="02040503050406030204" pitchFamily="18" charset="0"/>
                          </a:rPr>
                          <m:t>∗</m:t>
                        </m:r>
                      </m:sup>
                    </m:sSup>
                  </m:oMath>
                </a14:m>
                <a:endParaRPr lang="zh-CN" altLang="en-US" dirty="0"/>
              </a:p>
            </p:txBody>
          </p:sp>
        </mc:Choice>
        <mc:Fallback xmlns="">
          <p:sp>
            <p:nvSpPr>
              <p:cNvPr id="3" name="文本框 2">
                <a:extLst>
                  <a:ext uri="{FF2B5EF4-FFF2-40B4-BE49-F238E27FC236}">
                    <a16:creationId xmlns:a16="http://schemas.microsoft.com/office/drawing/2014/main" id="{996CAF87-8905-43CD-87E5-ECEACDF0328B}"/>
                  </a:ext>
                </a:extLst>
              </p:cNvPr>
              <p:cNvSpPr txBox="1">
                <a:spLocks noRot="1" noChangeAspect="1" noMove="1" noResize="1" noEditPoints="1" noAdjustHandles="1" noChangeArrowheads="1" noChangeShapeType="1" noTextEdit="1"/>
              </p:cNvSpPr>
              <p:nvPr/>
            </p:nvSpPr>
            <p:spPr>
              <a:xfrm>
                <a:off x="3836245" y="3611550"/>
                <a:ext cx="2990830" cy="369332"/>
              </a:xfrm>
              <a:prstGeom prst="rect">
                <a:avLst/>
              </a:prstGeom>
              <a:blipFill>
                <a:blip r:embed="rId9"/>
                <a:stretch>
                  <a:fillRect l="-1629"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E72B8C5-BF90-455C-A446-DE89231E371B}"/>
                  </a:ext>
                </a:extLst>
              </p:cNvPr>
              <p:cNvSpPr txBox="1"/>
              <p:nvPr/>
            </p:nvSpPr>
            <p:spPr>
              <a:xfrm>
                <a:off x="2872334" y="5001416"/>
                <a:ext cx="2990830" cy="369332"/>
              </a:xfrm>
              <a:prstGeom prst="rect">
                <a:avLst/>
              </a:prstGeom>
              <a:noFill/>
            </p:spPr>
            <p:txBody>
              <a:bodyPr wrap="square" rtlCol="0">
                <a:spAutoFit/>
              </a:bodyPr>
              <a:lstStyle/>
              <a:p>
                <a:r>
                  <a:rPr lang="en-US" altLang="zh-CN" dirty="0"/>
                  <a:t>2</a:t>
                </a:r>
                <a:r>
                  <a:rPr lang="zh-CN" altLang="en-US" dirty="0"/>
                  <a:t>、客户端计算梯度</a:t>
                </a:r>
                <a14:m>
                  <m:oMath xmlns:m="http://schemas.openxmlformats.org/officeDocument/2006/math">
                    <m:r>
                      <m:rPr>
                        <m:sty m:val="p"/>
                      </m:rPr>
                      <a:rPr lang="en-US" altLang="zh-CN" sz="1800" kern="100" smtClean="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𝑄</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lang="zh-CN" altLang="en-US" dirty="0"/>
              </a:p>
            </p:txBody>
          </p:sp>
        </mc:Choice>
        <mc:Fallback xmlns="">
          <p:sp>
            <p:nvSpPr>
              <p:cNvPr id="63" name="文本框 62">
                <a:extLst>
                  <a:ext uri="{FF2B5EF4-FFF2-40B4-BE49-F238E27FC236}">
                    <a16:creationId xmlns:a16="http://schemas.microsoft.com/office/drawing/2014/main" id="{5E72B8C5-BF90-455C-A446-DE89231E371B}"/>
                  </a:ext>
                </a:extLst>
              </p:cNvPr>
              <p:cNvSpPr txBox="1">
                <a:spLocks noRot="1" noChangeAspect="1" noMove="1" noResize="1" noEditPoints="1" noAdjustHandles="1" noChangeArrowheads="1" noChangeShapeType="1" noTextEdit="1"/>
              </p:cNvSpPr>
              <p:nvPr/>
            </p:nvSpPr>
            <p:spPr>
              <a:xfrm>
                <a:off x="2872334" y="5001416"/>
                <a:ext cx="2990830" cy="369332"/>
              </a:xfrm>
              <a:prstGeom prst="rect">
                <a:avLst/>
              </a:prstGeom>
              <a:blipFill>
                <a:blip r:embed="rId10"/>
                <a:stretch>
                  <a:fillRect l="-1629"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98333933-6368-4F1D-A10F-34009590B9EE}"/>
                  </a:ext>
                </a:extLst>
              </p:cNvPr>
              <p:cNvSpPr txBox="1"/>
              <p:nvPr/>
            </p:nvSpPr>
            <p:spPr>
              <a:xfrm>
                <a:off x="1284849" y="1981561"/>
                <a:ext cx="3445002" cy="369332"/>
              </a:xfrm>
              <a:prstGeom prst="rect">
                <a:avLst/>
              </a:prstGeom>
              <a:noFill/>
            </p:spPr>
            <p:txBody>
              <a:bodyPr wrap="square" rtlCol="0">
                <a:spAutoFit/>
              </a:bodyPr>
              <a:lstStyle/>
              <a:p>
                <a:r>
                  <a:rPr lang="en-US" altLang="zh-CN" dirty="0"/>
                  <a:t>3</a:t>
                </a:r>
                <a:r>
                  <a:rPr lang="zh-CN" altLang="en-US" dirty="0"/>
                  <a:t>、服务器聚合得到新的物品集</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𝑄</m:t>
                    </m:r>
                  </m:oMath>
                </a14:m>
                <a:endParaRPr lang="zh-CN" altLang="en-US" dirty="0"/>
              </a:p>
            </p:txBody>
          </p:sp>
        </mc:Choice>
        <mc:Fallback xmlns="">
          <p:sp>
            <p:nvSpPr>
              <p:cNvPr id="64" name="文本框 63">
                <a:extLst>
                  <a:ext uri="{FF2B5EF4-FFF2-40B4-BE49-F238E27FC236}">
                    <a16:creationId xmlns:a16="http://schemas.microsoft.com/office/drawing/2014/main" id="{98333933-6368-4F1D-A10F-34009590B9EE}"/>
                  </a:ext>
                </a:extLst>
              </p:cNvPr>
              <p:cNvSpPr txBox="1">
                <a:spLocks noRot="1" noChangeAspect="1" noMove="1" noResize="1" noEditPoints="1" noAdjustHandles="1" noChangeArrowheads="1" noChangeShapeType="1" noTextEdit="1"/>
              </p:cNvSpPr>
              <p:nvPr/>
            </p:nvSpPr>
            <p:spPr>
              <a:xfrm>
                <a:off x="1284849" y="1981561"/>
                <a:ext cx="3445002" cy="369332"/>
              </a:xfrm>
              <a:prstGeom prst="rect">
                <a:avLst/>
              </a:prstGeom>
              <a:blipFill>
                <a:blip r:embed="rId11"/>
                <a:stretch>
                  <a:fillRect l="-1593" t="-9836" r="-354"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22E1E21-EC1B-47B0-898E-A4CF33822C26}"/>
                  </a:ext>
                </a:extLst>
              </p:cNvPr>
              <p:cNvSpPr txBox="1"/>
              <p:nvPr/>
            </p:nvSpPr>
            <p:spPr>
              <a:xfrm>
                <a:off x="372625" y="5595227"/>
                <a:ext cx="4626905" cy="646331"/>
              </a:xfrm>
              <a:prstGeom prst="rect">
                <a:avLst/>
              </a:prstGeom>
              <a:noFill/>
            </p:spPr>
            <p:txBody>
              <a:bodyPr wrap="square" rtlCol="0">
                <a:spAutoFit/>
              </a:bodyPr>
              <a:lstStyle/>
              <a:p>
                <a:r>
                  <a:rPr lang="en-US" altLang="zh-CN" dirty="0"/>
                  <a:t>A: </a:t>
                </a:r>
                <a:r>
                  <a:rPr lang="zh-CN" altLang="en-US" dirty="0"/>
                  <a:t>最大化每轮训练中有限大小的物品子集</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𝑄</m:t>
                        </m:r>
                      </m:e>
                      <m:sup>
                        <m:r>
                          <a:rPr lang="en-US" altLang="zh-CN" i="1">
                            <a:latin typeface="Cambria Math" panose="02040503050406030204" pitchFamily="18" charset="0"/>
                          </a:rPr>
                          <m:t>∗</m:t>
                        </m:r>
                      </m:sup>
                    </m:sSup>
                  </m:oMath>
                </a14:m>
                <a:r>
                  <a:rPr lang="zh-CN" altLang="en-US" dirty="0"/>
                  <a:t>的训练收益</a:t>
                </a:r>
              </a:p>
            </p:txBody>
          </p:sp>
        </mc:Choice>
        <mc:Fallback xmlns="">
          <p:sp>
            <p:nvSpPr>
              <p:cNvPr id="4" name="文本框 3">
                <a:extLst>
                  <a:ext uri="{FF2B5EF4-FFF2-40B4-BE49-F238E27FC236}">
                    <a16:creationId xmlns:a16="http://schemas.microsoft.com/office/drawing/2014/main" id="{522E1E21-EC1B-47B0-898E-A4CF33822C26}"/>
                  </a:ext>
                </a:extLst>
              </p:cNvPr>
              <p:cNvSpPr txBox="1">
                <a:spLocks noRot="1" noChangeAspect="1" noMove="1" noResize="1" noEditPoints="1" noAdjustHandles="1" noChangeArrowheads="1" noChangeShapeType="1" noTextEdit="1"/>
              </p:cNvSpPr>
              <p:nvPr/>
            </p:nvSpPr>
            <p:spPr>
              <a:xfrm>
                <a:off x="372625" y="5595227"/>
                <a:ext cx="4626905" cy="646331"/>
              </a:xfrm>
              <a:prstGeom prst="rect">
                <a:avLst/>
              </a:prstGeom>
              <a:blipFill>
                <a:blip r:embed="rId12"/>
                <a:stretch>
                  <a:fillRect l="-1054" t="-6604" b="-13208"/>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2C2C3058-5420-41FF-8A5F-7148BA278F50}"/>
              </a:ext>
            </a:extLst>
          </p:cNvPr>
          <p:cNvSpPr txBox="1"/>
          <p:nvPr/>
        </p:nvSpPr>
        <p:spPr>
          <a:xfrm>
            <a:off x="321051" y="1008415"/>
            <a:ext cx="4626905" cy="646331"/>
          </a:xfrm>
          <a:prstGeom prst="rect">
            <a:avLst/>
          </a:prstGeom>
          <a:noFill/>
        </p:spPr>
        <p:txBody>
          <a:bodyPr wrap="square" rtlCol="0">
            <a:spAutoFit/>
          </a:bodyPr>
          <a:lstStyle/>
          <a:p>
            <a:r>
              <a:rPr lang="en-US" altLang="zh-CN" dirty="0"/>
              <a:t>Q: </a:t>
            </a:r>
            <a:r>
              <a:rPr lang="zh-CN" altLang="en-US" dirty="0"/>
              <a:t>每轮训练只能训练部分物品，如何保证物品全集的训练效果？</a:t>
            </a:r>
          </a:p>
        </p:txBody>
      </p:sp>
    </p:spTree>
    <p:extLst>
      <p:ext uri="{BB962C8B-B14F-4D97-AF65-F5344CB8AC3E}">
        <p14:creationId xmlns:p14="http://schemas.microsoft.com/office/powerpoint/2010/main" val="2535063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204796"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MAB</a:t>
            </a:r>
          </a:p>
        </p:txBody>
      </p:sp>
      <p:sp>
        <p:nvSpPr>
          <p:cNvPr id="5" name="文本框 4">
            <a:extLst>
              <a:ext uri="{FF2B5EF4-FFF2-40B4-BE49-F238E27FC236}">
                <a16:creationId xmlns:a16="http://schemas.microsoft.com/office/drawing/2014/main" id="{11F04913-F82D-4317-8FFF-289FD9351059}"/>
              </a:ext>
            </a:extLst>
          </p:cNvPr>
          <p:cNvSpPr txBox="1"/>
          <p:nvPr/>
        </p:nvSpPr>
        <p:spPr>
          <a:xfrm>
            <a:off x="428281" y="1111250"/>
            <a:ext cx="8328369"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202122"/>
                </a:solidFill>
                <a:latin typeface="Arial" panose="020B0604020202020204" pitchFamily="34" charset="0"/>
              </a:rPr>
              <a:t>多臂老虎机用于将有限的资源分配给一些互斥的选项并最大化其收益</a:t>
            </a:r>
            <a:endParaRPr lang="en-US" altLang="zh-CN" dirty="0">
              <a:solidFill>
                <a:srgbClr val="202122"/>
              </a:solidFill>
              <a:latin typeface="Arial" panose="020B0604020202020204" pitchFamily="34" charset="0"/>
            </a:endParaRPr>
          </a:p>
          <a:p>
            <a:pPr marL="285750" indent="-285750">
              <a:buFont typeface="Arial" panose="020B0604020202020204" pitchFamily="34" charset="0"/>
              <a:buChar char="•"/>
            </a:pPr>
            <a:endParaRPr lang="en-US" altLang="zh-CN" dirty="0">
              <a:solidFill>
                <a:srgbClr val="202122"/>
              </a:solidFill>
              <a:latin typeface="Arial" panose="020B0604020202020204" pitchFamily="34" charset="0"/>
            </a:endParaRPr>
          </a:p>
          <a:p>
            <a:pPr marL="285750" indent="-285750">
              <a:buFont typeface="Arial" panose="020B0604020202020204" pitchFamily="34" charset="0"/>
              <a:buChar char="•"/>
            </a:pPr>
            <a:r>
              <a:rPr lang="zh-CN" altLang="en-US" dirty="0">
                <a:solidFill>
                  <a:srgbClr val="202122"/>
                </a:solidFill>
                <a:latin typeface="Arial" panose="020B0604020202020204" pitchFamily="34" charset="0"/>
              </a:rPr>
              <a:t>每个选项的收益是未知的，但随着试验次数的增加能够获知其收益的期望</a:t>
            </a:r>
            <a:endParaRPr lang="en-US" altLang="zh-CN" dirty="0">
              <a:solidFill>
                <a:srgbClr val="202122"/>
              </a:solidFill>
              <a:latin typeface="Arial" panose="020B0604020202020204" pitchFamily="34" charset="0"/>
            </a:endParaRPr>
          </a:p>
          <a:p>
            <a:pPr marL="285750" indent="-285750">
              <a:buFont typeface="Arial" panose="020B0604020202020204" pitchFamily="34" charset="0"/>
              <a:buChar char="•"/>
            </a:pPr>
            <a:endParaRPr lang="en-US" altLang="zh-CN" dirty="0">
              <a:solidFill>
                <a:srgbClr val="202122"/>
              </a:solidFill>
              <a:latin typeface="Arial" panose="020B0604020202020204" pitchFamily="34" charset="0"/>
            </a:endParaRPr>
          </a:p>
          <a:p>
            <a:pPr marL="285750" indent="-285750">
              <a:buFont typeface="Arial" panose="020B0604020202020204" pitchFamily="34" charset="0"/>
              <a:buChar char="•"/>
            </a:pPr>
            <a:r>
              <a:rPr lang="en-US" altLang="zh-CN" dirty="0"/>
              <a:t>exploration and exploitation tradeoff: </a:t>
            </a:r>
            <a:r>
              <a:rPr lang="zh-CN" altLang="en-US" dirty="0"/>
              <a:t>选择已知训练收益大的物品或是选择参加训练少的物品以获知其收益期望</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b="1" dirty="0">
                <a:solidFill>
                  <a:srgbClr val="202122"/>
                </a:solidFill>
                <a:latin typeface="Arial" panose="020B0604020202020204" pitchFamily="34" charset="0"/>
              </a:rPr>
              <a:t>B</a:t>
            </a:r>
            <a:r>
              <a:rPr lang="en-US" altLang="zh-CN" b="1" i="0" dirty="0">
                <a:solidFill>
                  <a:srgbClr val="202122"/>
                </a:solidFill>
                <a:effectLst/>
                <a:latin typeface="Arial" panose="020B0604020202020204" pitchFamily="34" charset="0"/>
              </a:rPr>
              <a:t>ayesian Thompson Sampling(BTS):</a:t>
            </a:r>
          </a:p>
          <a:p>
            <a:pPr marL="285750" indent="-285750">
              <a:buFont typeface="Arial" panose="020B0604020202020204" pitchFamily="34" charset="0"/>
              <a:buChar char="•"/>
            </a:pPr>
            <a:r>
              <a:rPr lang="zh-CN" altLang="en-US" dirty="0"/>
              <a:t>根据每个选项能最大化收益的概率来做选择</a:t>
            </a:r>
            <a:endParaRPr lang="en-US" altLang="zh-CN" dirty="0"/>
          </a:p>
          <a:p>
            <a:pPr marL="285750" indent="-285750">
              <a:buFont typeface="Arial" panose="020B0604020202020204" pitchFamily="34" charset="0"/>
              <a:buChar char="•"/>
            </a:pPr>
            <a:r>
              <a:rPr lang="zh-CN" altLang="en-US" dirty="0"/>
              <a:t>根据上下文环境，计算每个选项的收益的期望的后验分布</a:t>
            </a:r>
            <a:endParaRPr lang="en-US" altLang="zh-CN" dirty="0"/>
          </a:p>
          <a:p>
            <a:pPr marL="285750" indent="-285750">
              <a:buFont typeface="Arial" panose="020B0604020202020204" pitchFamily="34" charset="0"/>
              <a:buChar char="•"/>
            </a:pPr>
            <a:r>
              <a:rPr lang="zh-CN" altLang="en-US" dirty="0"/>
              <a:t>从期望的后验分布中随机采样作为这个选项的收益期望</a:t>
            </a:r>
            <a:endParaRPr lang="en-US" altLang="zh-CN" dirty="0"/>
          </a:p>
        </p:txBody>
      </p:sp>
      <p:pic>
        <p:nvPicPr>
          <p:cNvPr id="1026" name="Picture 2" descr="AI for Ecommerce: Maximizing Revenues with Thompson Sampling">
            <a:extLst>
              <a:ext uri="{FF2B5EF4-FFF2-40B4-BE49-F238E27FC236}">
                <a16:creationId xmlns:a16="http://schemas.microsoft.com/office/drawing/2014/main" id="{28813F3A-3ABD-423F-8DAA-B071DCEA5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381" y="4250571"/>
            <a:ext cx="3845269" cy="195937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D11988B-D64B-4E93-A84B-F1F642DDE9F1}"/>
              </a:ext>
            </a:extLst>
          </p:cNvPr>
          <p:cNvSpPr/>
          <p:nvPr/>
        </p:nvSpPr>
        <p:spPr>
          <a:xfrm>
            <a:off x="4737100" y="4225171"/>
            <a:ext cx="4019550" cy="543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8746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5681B0-E2CB-451D-9297-4DA923032D1E}"/>
              </a:ext>
            </a:extLst>
          </p:cNvPr>
          <p:cNvSpPr>
            <a:spLocks noGrp="1"/>
          </p:cNvSpPr>
          <p:nvPr>
            <p:ph type="sldNum" sz="quarter" idx="12"/>
          </p:nvPr>
        </p:nvSpPr>
        <p:spPr/>
        <p:txBody>
          <a:bodyPr/>
          <a:lstStyle/>
          <a:p>
            <a:fld id="{72A5E12F-523A-4D75-95A2-779F57F5D9E2}" type="slidenum">
              <a:rPr lang="zh-CN" altLang="en-US" smtClean="0"/>
              <a:t>22</a:t>
            </a:fld>
            <a:endParaRPr lang="zh-CN" altLang="en-US" dirty="0"/>
          </a:p>
        </p:txBody>
      </p:sp>
      <p:sp>
        <p:nvSpPr>
          <p:cNvPr id="6" name="文本框 5">
            <a:extLst>
              <a:ext uri="{FF2B5EF4-FFF2-40B4-BE49-F238E27FC236}">
                <a16:creationId xmlns:a16="http://schemas.microsoft.com/office/drawing/2014/main" id="{E694854E-51EF-4AC0-87CE-BD34C746B33F}"/>
              </a:ext>
            </a:extLst>
          </p:cNvPr>
          <p:cNvSpPr txBox="1"/>
          <p:nvPr/>
        </p:nvSpPr>
        <p:spPr>
          <a:xfrm>
            <a:off x="428281" y="199434"/>
            <a:ext cx="6801194" cy="523220"/>
          </a:xfrm>
          <a:prstGeom prst="rect">
            <a:avLst/>
          </a:prstGeom>
          <a:noFill/>
        </p:spPr>
        <p:txBody>
          <a:bodyPr wrap="square" rtlCol="0">
            <a:spAutoFit/>
          </a:bodyPr>
          <a:lstStyle/>
          <a:p>
            <a:r>
              <a:rPr lang="en-US" altLang="zh-CN" sz="2800" b="1" spc="200" dirty="0">
                <a:solidFill>
                  <a:schemeClr val="bg1"/>
                </a:solidFill>
                <a:latin typeface="Calibri" panose="020F0502020204030204" pitchFamily="34" charset="0"/>
                <a:ea typeface="微软雅黑" panose="020B0503020204020204" pitchFamily="34" charset="-122"/>
              </a:rPr>
              <a:t>MAB</a:t>
            </a:r>
            <a:r>
              <a:rPr lang="zh-CN" altLang="en-US" sz="2800" b="1" spc="200" dirty="0">
                <a:solidFill>
                  <a:schemeClr val="bg1"/>
                </a:solidFill>
                <a:latin typeface="Calibri" panose="020F0502020204030204" pitchFamily="34" charset="0"/>
                <a:ea typeface="微软雅黑" panose="020B0503020204020204" pitchFamily="34" charset="-122"/>
              </a:rPr>
              <a:t>采样</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A0CAA28-0F7D-4B9C-BCA5-F689F3D0BB5F}"/>
                  </a:ext>
                </a:extLst>
              </p:cNvPr>
              <p:cNvSpPr txBox="1"/>
              <p:nvPr/>
            </p:nvSpPr>
            <p:spPr>
              <a:xfrm>
                <a:off x="831898" y="958755"/>
                <a:ext cx="7480204" cy="553324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高斯</a:t>
                </a:r>
                <a:r>
                  <a:rPr lang="en-US" altLang="zh-CN" dirty="0"/>
                  <a:t>BTS</a:t>
                </a:r>
                <a:r>
                  <a:rPr lang="zh-CN" altLang="en-US" dirty="0"/>
                  <a:t>采样</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物品集内每个物品作为</a:t>
                </a:r>
                <a:r>
                  <a:rPr lang="en-US" altLang="zh-CN" dirty="0"/>
                  <a:t>MAB</a:t>
                </a:r>
                <a:r>
                  <a:rPr lang="zh-CN" altLang="en-US" dirty="0"/>
                  <a:t>的臂，高斯</a:t>
                </a:r>
                <a:r>
                  <a:rPr lang="en-US" altLang="zh-CN" dirty="0"/>
                  <a:t>BTS</a:t>
                </a:r>
                <a:r>
                  <a:rPr lang="zh-CN" altLang="en-US" dirty="0"/>
                  <a:t>采样假设选择第</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altLang="en-US" dirty="0"/>
                  <a:t>个臂的收益</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𝑗</m:t>
                        </m:r>
                      </m:sup>
                    </m:sSup>
                  </m:oMath>
                </a14:m>
                <a:r>
                  <a:rPr lang="zh-CN" altLang="en-US" dirty="0"/>
                  <a:t>服从正态分布：</a:t>
                </a:r>
                <a:endParaRPr lang="en-US" altLang="zh-CN" dirty="0"/>
              </a:p>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𝑅</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𝜇</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𝜇</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𝜇</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num>
                        <m:den>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𝜏</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bSup>
                        </m:den>
                      </m:f>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根据贝叶斯</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定理</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effectLst/>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𝑗</m:t>
                        </m:r>
                      </m:sup>
                    </m:sSup>
                    <m:r>
                      <a:rPr lang="en-US" altLang="zh-CN" i="1">
                        <a:latin typeface="Cambria Math" panose="02040503050406030204" pitchFamily="18" charset="0"/>
                      </a:rPr>
                      <m:t> </m:t>
                    </m:r>
                    <m:r>
                      <a:rPr lang="zh-CN" altLang="en-US" i="1">
                        <a:latin typeface="Cambria Math" panose="02040503050406030204" pitchFamily="18" charset="0"/>
                      </a:rPr>
                      <m:t>的期望</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𝜇</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p>
                  </m:oMath>
                </a14:m>
                <a:r>
                  <a:rPr lang="zh-CN" altLang="zh-CN" dirty="0"/>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后验</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分布服从</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𝑗</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𝜃</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i="1">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limUpp>
                            <m:limUppPr>
                              <m:ctrlPr>
                                <a:rPr lang="zh-CN" altLang="zh-CN" i="1">
                                  <a:latin typeface="Cambria Math" panose="02040503050406030204" pitchFamily="18" charset="0"/>
                                </a:rPr>
                              </m:ctrlPr>
                            </m:limUppPr>
                            <m:e>
                              <m:r>
                                <a:rPr lang="en-US" altLang="zh-CN" i="1">
                                  <a:latin typeface="Cambria Math" panose="02040503050406030204" pitchFamily="18" charset="0"/>
                                </a:rPr>
                                <m:t>𝜇</m:t>
                              </m:r>
                            </m:e>
                            <m:lim>
                              <m:r>
                                <a:rPr lang="en-US" altLang="zh-CN" i="1">
                                  <a:latin typeface="Cambria Math" panose="02040503050406030204" pitchFamily="18" charset="0"/>
                                </a:rPr>
                                <m:t>^</m:t>
                              </m:r>
                            </m:lim>
                          </m:limUpp>
                        </m:e>
                        <m:sub>
                          <m:r>
                            <a:rPr lang="en-US" altLang="zh-CN" i="1">
                              <a:latin typeface="Cambria Math" panose="02040503050406030204" pitchFamily="18" charset="0"/>
                            </a:rPr>
                            <m:t>𝜃</m:t>
                          </m:r>
                        </m:sub>
                        <m:sup>
                          <m:r>
                            <a:rPr lang="en-US" altLang="zh-CN" i="1">
                              <a:latin typeface="Cambria Math" panose="02040503050406030204" pitchFamily="18" charset="0"/>
                            </a:rPr>
                            <m:t>𝑗</m:t>
                          </m:r>
                        </m:sup>
                      </m:sSubSup>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Sup>
                            <m:sSubSupPr>
                              <m:ctrlPr>
                                <a:rPr lang="zh-CN" altLang="zh-CN" i="1">
                                  <a:latin typeface="Cambria Math" panose="02040503050406030204" pitchFamily="18" charset="0"/>
                                </a:rPr>
                              </m:ctrlPr>
                            </m:sSubSupPr>
                            <m:e>
                              <m:limUpp>
                                <m:limUppPr>
                                  <m:ctrlPr>
                                    <a:rPr lang="zh-CN" altLang="zh-CN" i="1">
                                      <a:latin typeface="Cambria Math" panose="02040503050406030204" pitchFamily="18" charset="0"/>
                                    </a:rPr>
                                  </m:ctrlPr>
                                </m:limUppPr>
                                <m:e>
                                  <m:r>
                                    <a:rPr lang="en-US" altLang="zh-CN" i="1">
                                      <a:latin typeface="Cambria Math" panose="02040503050406030204" pitchFamily="18" charset="0"/>
                                    </a:rPr>
                                    <m:t>𝜏</m:t>
                                  </m:r>
                                </m:e>
                                <m:lim>
                                  <m:r>
                                    <a:rPr lang="en-US" altLang="zh-CN" i="1">
                                      <a:latin typeface="Cambria Math" panose="02040503050406030204" pitchFamily="18" charset="0"/>
                                    </a:rPr>
                                    <m:t>^</m:t>
                                  </m:r>
                                </m:lim>
                              </m:limUpp>
                            </m:e>
                            <m:sub>
                              <m:r>
                                <a:rPr lang="en-US" altLang="zh-CN" i="1">
                                  <a:latin typeface="Cambria Math" panose="02040503050406030204" pitchFamily="18" charset="0"/>
                                </a:rPr>
                                <m:t>𝜃</m:t>
                              </m:r>
                            </m:sub>
                            <m:sup>
                              <m:r>
                                <a:rPr lang="en-US" altLang="zh-CN" i="1">
                                  <a:latin typeface="Cambria Math" panose="02040503050406030204" pitchFamily="18" charset="0"/>
                                </a:rPr>
                                <m:t>𝑗</m:t>
                              </m:r>
                            </m:sup>
                          </m:sSubSup>
                        </m:den>
                      </m:f>
                      <m:r>
                        <a:rPr lang="en-US" altLang="zh-CN" i="1">
                          <a:latin typeface="Cambria Math" panose="02040503050406030204" pitchFamily="18" charset="0"/>
                        </a:rPr>
                        <m:t>)</m:t>
                      </m:r>
                    </m:oMath>
                  </m:oMathPara>
                </a14:m>
                <a:endParaRPr lang="en-US" altLang="zh-CN" dirty="0"/>
              </a:p>
              <a:p>
                <a14:m>
                  <m:oMath xmlns:m="http://schemas.openxmlformats.org/officeDocument/2006/math">
                    <m:sSubSup>
                      <m:sSub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limUpp>
                          <m:limUp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𝜇</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lim>
                        </m:limUpp>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𝜏</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𝜏</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p>
                      </m:den>
                    </m:f>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Sup>
                      <m:sSubSupPr>
                        <m:ctrlPr>
                          <a:rPr lang="zh-CN" altLang="zh-CN" i="1">
                            <a:latin typeface="Cambria Math" panose="02040503050406030204" pitchFamily="18" charset="0"/>
                          </a:rPr>
                        </m:ctrlPr>
                      </m:sSubSupPr>
                      <m:e>
                        <m:limUpp>
                          <m:limUppPr>
                            <m:ctrlPr>
                              <a:rPr lang="zh-CN" altLang="zh-CN" i="1">
                                <a:latin typeface="Cambria Math" panose="02040503050406030204" pitchFamily="18" charset="0"/>
                              </a:rPr>
                            </m:ctrlPr>
                          </m:limUppPr>
                          <m:e>
                            <m:r>
                              <a:rPr lang="en-US" altLang="zh-CN" i="1">
                                <a:latin typeface="Cambria Math" panose="02040503050406030204" pitchFamily="18" charset="0"/>
                              </a:rPr>
                              <m:t>𝜏</m:t>
                            </m:r>
                          </m:e>
                          <m:lim>
                            <m:r>
                              <a:rPr lang="en-US" altLang="zh-CN" i="1">
                                <a:latin typeface="Cambria Math" panose="02040503050406030204" pitchFamily="18" charset="0"/>
                              </a:rPr>
                              <m:t>^</m:t>
                            </m:r>
                          </m:lim>
                        </m:limUpp>
                      </m:e>
                      <m:sub>
                        <m:r>
                          <a:rPr lang="en-US" altLang="zh-CN" i="1">
                            <a:latin typeface="Cambria Math" panose="02040503050406030204" pitchFamily="18" charset="0"/>
                          </a:rPr>
                          <m:t>𝜃</m:t>
                        </m:r>
                      </m:sub>
                      <m:sup>
                        <m:r>
                          <a:rPr lang="en-US" altLang="zh-CN" i="1">
                            <a:latin typeface="Cambria Math" panose="02040503050406030204" pitchFamily="18" charset="0"/>
                          </a:rPr>
                          <m:t>𝑗</m:t>
                        </m:r>
                      </m:sup>
                    </m:sSub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i="1">
                            <a:latin typeface="Cambria Math" panose="02040503050406030204" pitchFamily="18" charset="0"/>
                          </a:rPr>
                          <m:t>𝜃</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𝑗</m:t>
                        </m:r>
                      </m:sup>
                    </m:sSup>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𝑡</m:t>
                        </m:r>
                      </m:sub>
                      <m:sup>
                        <m:r>
                          <a:rPr lang="en-US" altLang="zh-CN" i="1">
                            <a:latin typeface="Cambria Math" panose="02040503050406030204" pitchFamily="18" charset="0"/>
                          </a:rPr>
                          <m:t>𝑗</m:t>
                        </m:r>
                      </m:sup>
                    </m:sSubSup>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𝑗</m:t>
                            </m:r>
                          </m:sup>
                        </m:sSup>
                      </m:den>
                    </m:f>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𝑗</m:t>
                            </m:r>
                          </m:sup>
                        </m:sSup>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𝑡</m:t>
                            </m:r>
                          </m:sub>
                          <m:sup>
                            <m:r>
                              <a:rPr lang="en-US" altLang="zh-CN" i="1">
                                <a:latin typeface="Cambria Math" panose="02040503050406030204" pitchFamily="18" charset="0"/>
                              </a:rPr>
                              <m:t>𝑗</m:t>
                            </m:r>
                          </m:sup>
                        </m:sSubSup>
                      </m:e>
                    </m:nary>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pPr marL="285750" indent="-285750">
                  <a:buFont typeface="Arial" panose="020B0604020202020204" pitchFamily="34" charset="0"/>
                  <a:buChar char="•"/>
                </a:pPr>
                <a14:m>
                  <m:oMath xmlns:m="http://schemas.openxmlformats.org/officeDocument/2006/math">
                    <m:sSubSup>
                      <m:sSub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limUpp>
                          <m:limUp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𝜇</m:t>
                            </m:r>
                          </m:e>
                          <m:li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lim>
                        </m:limUpp>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bSup>
                  </m:oMath>
                </a14:m>
                <a:r>
                  <a:rPr lang="zh-CN" altLang="en-US" dirty="0"/>
                  <a:t>和</a:t>
                </a:r>
                <a14:m>
                  <m:oMath xmlns:m="http://schemas.openxmlformats.org/officeDocument/2006/math">
                    <m:sSubSup>
                      <m:sSubSupPr>
                        <m:ctrlPr>
                          <a:rPr lang="zh-CN" altLang="zh-CN" i="1">
                            <a:latin typeface="Cambria Math" panose="02040503050406030204" pitchFamily="18" charset="0"/>
                          </a:rPr>
                        </m:ctrlPr>
                      </m:sSubSupPr>
                      <m:e>
                        <m:limUpp>
                          <m:limUppPr>
                            <m:ctrlPr>
                              <a:rPr lang="zh-CN" altLang="zh-CN" i="1">
                                <a:latin typeface="Cambria Math" panose="02040503050406030204" pitchFamily="18" charset="0"/>
                              </a:rPr>
                            </m:ctrlPr>
                          </m:limUppPr>
                          <m:e>
                            <m:r>
                              <a:rPr lang="en-US" altLang="zh-CN" i="1">
                                <a:latin typeface="Cambria Math" panose="02040503050406030204" pitchFamily="18" charset="0"/>
                              </a:rPr>
                              <m:t>𝜏</m:t>
                            </m:r>
                          </m:e>
                          <m:lim>
                            <m:r>
                              <a:rPr lang="en-US" altLang="zh-CN" i="1">
                                <a:latin typeface="Cambria Math" panose="02040503050406030204" pitchFamily="18" charset="0"/>
                              </a:rPr>
                              <m:t>^</m:t>
                            </m:r>
                          </m:lim>
                        </m:limUpp>
                      </m:e>
                      <m:sub>
                        <m:r>
                          <a:rPr lang="en-US" altLang="zh-CN" i="1">
                            <a:latin typeface="Cambria Math" panose="02040503050406030204" pitchFamily="18" charset="0"/>
                          </a:rPr>
                          <m:t>𝜃</m:t>
                        </m:r>
                      </m:sub>
                      <m:sup>
                        <m:r>
                          <a:rPr lang="en-US" altLang="zh-CN" i="1">
                            <a:latin typeface="Cambria Math" panose="02040503050406030204" pitchFamily="18" charset="0"/>
                          </a:rPr>
                          <m:t>𝑗</m:t>
                        </m:r>
                      </m:sup>
                    </m:sSubSup>
                  </m:oMath>
                </a14:m>
                <a:r>
                  <a:rPr lang="zh-CN" altLang="en-US" dirty="0"/>
                  <a:t>为多臂老虎机的参数，根据每轮的训练结果进行更新</a:t>
                </a:r>
                <a:endParaRPr lang="en-US" altLang="zh-CN" dirty="0"/>
              </a:p>
              <a:p>
                <a:pPr marL="285750" indent="-285750">
                  <a:buFont typeface="Arial" panose="020B0604020202020204" pitchFamily="34" charset="0"/>
                  <a:buChar char="•"/>
                </a:pPr>
                <a:r>
                  <a:rPr lang="zh-CN" altLang="en-US" dirty="0"/>
                  <a:t>对</a:t>
                </a:r>
                <a14:m>
                  <m:oMath xmlns:m="http://schemas.openxmlformats.org/officeDocument/2006/math">
                    <m:sSup>
                      <m:s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𝜇</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p>
                    </m:sSup>
                  </m:oMath>
                </a14:m>
                <a:r>
                  <a:rPr lang="zh-CN" altLang="zh-CN" dirty="0"/>
                  <a:t> </a:t>
                </a:r>
                <a:r>
                  <a:rPr lang="zh-CN" altLang="en-US" dirty="0"/>
                  <a:t>进行随机采样，即得到</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𝑗</m:t>
                        </m:r>
                      </m:sup>
                    </m:sSup>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在本轮的收益期望</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对所有物品的收益期望进行排序，选取前</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𝑆</m:t>
                        </m:r>
                      </m:sub>
                    </m:sSub>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个物品作为下轮训练的物品子集</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BA0CAA28-0F7D-4B9C-BCA5-F689F3D0BB5F}"/>
                  </a:ext>
                </a:extLst>
              </p:cNvPr>
              <p:cNvSpPr txBox="1">
                <a:spLocks noRot="1" noChangeAspect="1" noMove="1" noResize="1" noEditPoints="1" noAdjustHandles="1" noChangeArrowheads="1" noChangeShapeType="1" noTextEdit="1"/>
              </p:cNvSpPr>
              <p:nvPr/>
            </p:nvSpPr>
            <p:spPr>
              <a:xfrm>
                <a:off x="831898" y="958755"/>
                <a:ext cx="7480204" cy="5533246"/>
              </a:xfrm>
              <a:prstGeom prst="rect">
                <a:avLst/>
              </a:prstGeom>
              <a:blipFill>
                <a:blip r:embed="rId2"/>
                <a:stretch>
                  <a:fillRect l="-489" t="-6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654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5681B0-E2CB-451D-9297-4DA923032D1E}"/>
              </a:ext>
            </a:extLst>
          </p:cNvPr>
          <p:cNvSpPr>
            <a:spLocks noGrp="1"/>
          </p:cNvSpPr>
          <p:nvPr>
            <p:ph type="sldNum" sz="quarter" idx="12"/>
          </p:nvPr>
        </p:nvSpPr>
        <p:spPr/>
        <p:txBody>
          <a:bodyPr/>
          <a:lstStyle/>
          <a:p>
            <a:fld id="{72A5E12F-523A-4D75-95A2-779F57F5D9E2}" type="slidenum">
              <a:rPr lang="zh-CN" altLang="en-US" smtClean="0"/>
              <a:t>23</a:t>
            </a:fld>
            <a:endParaRPr lang="zh-CN" altLang="en-US" dirty="0"/>
          </a:p>
        </p:txBody>
      </p:sp>
      <p:sp>
        <p:nvSpPr>
          <p:cNvPr id="6" name="文本框 5">
            <a:extLst>
              <a:ext uri="{FF2B5EF4-FFF2-40B4-BE49-F238E27FC236}">
                <a16:creationId xmlns:a16="http://schemas.microsoft.com/office/drawing/2014/main" id="{E694854E-51EF-4AC0-87CE-BD34C746B33F}"/>
              </a:ext>
            </a:extLst>
          </p:cNvPr>
          <p:cNvSpPr txBox="1"/>
          <p:nvPr/>
        </p:nvSpPr>
        <p:spPr>
          <a:xfrm>
            <a:off x="428281" y="199434"/>
            <a:ext cx="6801194" cy="523220"/>
          </a:xfrm>
          <a:prstGeom prst="rect">
            <a:avLst/>
          </a:prstGeom>
          <a:noFill/>
        </p:spPr>
        <p:txBody>
          <a:bodyPr wrap="square" rtlCol="0">
            <a:spAutoFit/>
          </a:bodyPr>
          <a:lstStyle/>
          <a:p>
            <a:r>
              <a:rPr lang="zh-CN" altLang="en-US" sz="2800" b="1" spc="200" dirty="0">
                <a:solidFill>
                  <a:schemeClr val="bg1"/>
                </a:solidFill>
                <a:latin typeface="Calibri" panose="020F0502020204030204" pitchFamily="34" charset="0"/>
                <a:ea typeface="微软雅黑" panose="020B0503020204020204" pitchFamily="34" charset="-122"/>
              </a:rPr>
              <a:t>回报函数</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25DF1110-4473-4C79-BFAA-23DA600E07B6}"/>
              </a:ext>
            </a:extLst>
          </p:cNvPr>
          <p:cNvPicPr>
            <a:picLocks noChangeAspect="1"/>
          </p:cNvPicPr>
          <p:nvPr/>
        </p:nvPicPr>
        <p:blipFill>
          <a:blip r:embed="rId2"/>
          <a:stretch>
            <a:fillRect/>
          </a:stretch>
        </p:blipFill>
        <p:spPr>
          <a:xfrm>
            <a:off x="874743" y="984763"/>
            <a:ext cx="7554379" cy="1038370"/>
          </a:xfrm>
          <a:prstGeom prst="rect">
            <a:avLst/>
          </a:prstGeom>
        </p:spPr>
      </p:pic>
      <p:pic>
        <p:nvPicPr>
          <p:cNvPr id="7" name="图片 6">
            <a:extLst>
              <a:ext uri="{FF2B5EF4-FFF2-40B4-BE49-F238E27FC236}">
                <a16:creationId xmlns:a16="http://schemas.microsoft.com/office/drawing/2014/main" id="{BB7ADE1A-25D2-40C0-B545-9B3350561CED}"/>
              </a:ext>
            </a:extLst>
          </p:cNvPr>
          <p:cNvPicPr>
            <a:picLocks noChangeAspect="1"/>
          </p:cNvPicPr>
          <p:nvPr/>
        </p:nvPicPr>
        <p:blipFill>
          <a:blip r:embed="rId3"/>
          <a:stretch>
            <a:fillRect/>
          </a:stretch>
        </p:blipFill>
        <p:spPr>
          <a:xfrm>
            <a:off x="1271127" y="2237568"/>
            <a:ext cx="6601746" cy="116221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7494F5C-58CE-47DE-B588-2A738E816ED4}"/>
                  </a:ext>
                </a:extLst>
              </p:cNvPr>
              <p:cNvSpPr txBox="1"/>
              <p:nvPr/>
            </p:nvSpPr>
            <p:spPr>
              <a:xfrm>
                <a:off x="1079405" y="3547597"/>
                <a:ext cx="6895813"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根据联邦训练轮次</a:t>
                </a:r>
                <a14:m>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𝑡</m:t>
                    </m:r>
                  </m:oMath>
                </a14:m>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对回报函数进行正则化</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随着训练轮次的增加，降低梯度变化大的物品的回报，提高梯度变化稳定的物品的回报</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在联邦训练的初期，优先选择梯度变化较大的物品以快速达到收敛，在训练的后期，优先选择梯度变化稳定的物品，以利于稳定收敛</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47494F5C-58CE-47DE-B588-2A738E816ED4}"/>
                  </a:ext>
                </a:extLst>
              </p:cNvPr>
              <p:cNvSpPr txBox="1">
                <a:spLocks noRot="1" noChangeAspect="1" noMove="1" noResize="1" noEditPoints="1" noAdjustHandles="1" noChangeArrowheads="1" noChangeShapeType="1" noTextEdit="1"/>
              </p:cNvSpPr>
              <p:nvPr/>
            </p:nvSpPr>
            <p:spPr>
              <a:xfrm>
                <a:off x="1079405" y="3547597"/>
                <a:ext cx="6895813" cy="2308324"/>
              </a:xfrm>
              <a:prstGeom prst="rect">
                <a:avLst/>
              </a:prstGeom>
              <a:blipFill>
                <a:blip r:embed="rId4"/>
                <a:stretch>
                  <a:fillRect l="-531" t="-1583" r="-707" b="-29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0329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694854E-51EF-4AC0-87CE-BD34C746B33F}"/>
              </a:ext>
            </a:extLst>
          </p:cNvPr>
          <p:cNvSpPr txBox="1"/>
          <p:nvPr/>
        </p:nvSpPr>
        <p:spPr>
          <a:xfrm>
            <a:off x="428281" y="199434"/>
            <a:ext cx="6801194" cy="523220"/>
          </a:xfrm>
          <a:prstGeom prst="rect">
            <a:avLst/>
          </a:prstGeom>
          <a:noFill/>
        </p:spPr>
        <p:txBody>
          <a:bodyPr wrap="square" rtlCol="0">
            <a:spAutoFit/>
          </a:bodyPr>
          <a:lstStyle/>
          <a:p>
            <a:r>
              <a:rPr lang="en-US" altLang="zh-CN" sz="2800" b="1" spc="200" dirty="0">
                <a:solidFill>
                  <a:schemeClr val="bg1"/>
                </a:solidFill>
                <a:latin typeface="Calibri" panose="020F0502020204030204" pitchFamily="34" charset="0"/>
                <a:ea typeface="微软雅黑" panose="020B0503020204020204" pitchFamily="34" charset="-122"/>
              </a:rPr>
              <a:t>Experiment</a:t>
            </a:r>
          </a:p>
        </p:txBody>
      </p:sp>
      <p:sp>
        <p:nvSpPr>
          <p:cNvPr id="4" name="文本框 3">
            <a:extLst>
              <a:ext uri="{FF2B5EF4-FFF2-40B4-BE49-F238E27FC236}">
                <a16:creationId xmlns:a16="http://schemas.microsoft.com/office/drawing/2014/main" id="{0E16D74C-BC5D-409D-A102-F9B7C9C8EB50}"/>
              </a:ext>
            </a:extLst>
          </p:cNvPr>
          <p:cNvSpPr txBox="1"/>
          <p:nvPr/>
        </p:nvSpPr>
        <p:spPr>
          <a:xfrm>
            <a:off x="428281" y="1043731"/>
            <a:ext cx="8206392" cy="4770537"/>
          </a:xfrm>
          <a:prstGeom prst="rect">
            <a:avLst/>
          </a:prstGeom>
          <a:noFill/>
        </p:spPr>
        <p:txBody>
          <a:bodyPr wrap="square" rtlCol="0">
            <a:spAutoFit/>
          </a:bodyPr>
          <a:lstStyle/>
          <a:p>
            <a:r>
              <a:rPr lang="en-US" altLang="zh-CN" sz="3200" dirty="0"/>
              <a:t>Datasets</a:t>
            </a:r>
          </a:p>
          <a:p>
            <a:r>
              <a:rPr lang="en-US" altLang="zh-CN" sz="1600" b="1" dirty="0"/>
              <a:t>Movielens-1M</a:t>
            </a:r>
          </a:p>
          <a:p>
            <a:r>
              <a:rPr lang="en-US" altLang="zh-CN" sz="1600" dirty="0"/>
              <a:t>The dataset contained 1,000,209 ratings of 3952 movies made by 6040 users. The rating dataset consisted of the user, movie, rating, and timestamps information. The ratings were explicit, so we converted them to implicit feedback based on the assumption that the users have watched the video that they have rated. All ratings were changed to one irrespective of their original value, and missing ratings were set to zero. </a:t>
            </a:r>
          </a:p>
          <a:p>
            <a:endParaRPr lang="en-US" altLang="zh-CN" sz="1600" dirty="0"/>
          </a:p>
          <a:p>
            <a:r>
              <a:rPr lang="en-US" altLang="zh-CN" sz="1600" b="1" dirty="0"/>
              <a:t>Last-FM</a:t>
            </a:r>
          </a:p>
          <a:p>
            <a:r>
              <a:rPr lang="en-US" altLang="zh-CN" sz="1600" dirty="0"/>
              <a:t>The dataset contained 92834 listening counts of 17632 music artists by 1892 users. The listening count for each user-artist pair was set to one irrespective of the original value and missing listening counts were set to zero to convert the data into implicit feedback.</a:t>
            </a:r>
          </a:p>
          <a:p>
            <a:endParaRPr lang="en-US" altLang="zh-CN" sz="1600" dirty="0"/>
          </a:p>
          <a:p>
            <a:r>
              <a:rPr lang="en-US" altLang="zh-CN" sz="1600" b="1" dirty="0"/>
              <a:t>MIND</a:t>
            </a:r>
          </a:p>
          <a:p>
            <a:r>
              <a:rPr lang="en-US" altLang="zh-CN" sz="1600" dirty="0"/>
              <a:t>This dataset contained the behavioral logs of 50,000 users. It was an implicit feedback dataset where 1 refers to clicked and 0 refers to non-clicked behavior. Users with at least 5 news clicks were considered. For simplicity, we denoted the MIND-small dataset with the abbreviation “MIND” throughout the manuscript.</a:t>
            </a:r>
          </a:p>
        </p:txBody>
      </p:sp>
      <p:sp>
        <p:nvSpPr>
          <p:cNvPr id="7" name="灯片编号占位符 1">
            <a:extLst>
              <a:ext uri="{FF2B5EF4-FFF2-40B4-BE49-F238E27FC236}">
                <a16:creationId xmlns:a16="http://schemas.microsoft.com/office/drawing/2014/main" id="{5AF9E0A8-34B9-411E-8865-DE66A45EC0FE}"/>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24</a:t>
            </a:fld>
            <a:endParaRPr lang="zh-CN" altLang="en-US" dirty="0"/>
          </a:p>
        </p:txBody>
      </p:sp>
    </p:spTree>
    <p:extLst>
      <p:ext uri="{BB962C8B-B14F-4D97-AF65-F5344CB8AC3E}">
        <p14:creationId xmlns:p14="http://schemas.microsoft.com/office/powerpoint/2010/main" val="2806217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694854E-51EF-4AC0-87CE-BD34C746B33F}"/>
              </a:ext>
            </a:extLst>
          </p:cNvPr>
          <p:cNvSpPr txBox="1"/>
          <p:nvPr/>
        </p:nvSpPr>
        <p:spPr>
          <a:xfrm>
            <a:off x="428281" y="199434"/>
            <a:ext cx="6801194" cy="523220"/>
          </a:xfrm>
          <a:prstGeom prst="rect">
            <a:avLst/>
          </a:prstGeom>
          <a:noFill/>
        </p:spPr>
        <p:txBody>
          <a:bodyPr wrap="square" rtlCol="0">
            <a:spAutoFit/>
          </a:bodyPr>
          <a:lstStyle/>
          <a:p>
            <a:r>
              <a:rPr lang="en-US" altLang="zh-CN" sz="2800" b="1" spc="200" dirty="0">
                <a:solidFill>
                  <a:schemeClr val="bg1"/>
                </a:solidFill>
                <a:latin typeface="Calibri" panose="020F0502020204030204" pitchFamily="34" charset="0"/>
                <a:ea typeface="微软雅黑" panose="020B0503020204020204" pitchFamily="34" charset="-122"/>
              </a:rPr>
              <a:t>Experiment</a:t>
            </a:r>
          </a:p>
        </p:txBody>
      </p:sp>
      <p:sp>
        <p:nvSpPr>
          <p:cNvPr id="2" name="文本框 1">
            <a:extLst>
              <a:ext uri="{FF2B5EF4-FFF2-40B4-BE49-F238E27FC236}">
                <a16:creationId xmlns:a16="http://schemas.microsoft.com/office/drawing/2014/main" id="{5037ECEA-E33E-4BA9-A608-E6664EACFA79}"/>
              </a:ext>
            </a:extLst>
          </p:cNvPr>
          <p:cNvSpPr txBox="1"/>
          <p:nvPr/>
        </p:nvSpPr>
        <p:spPr>
          <a:xfrm>
            <a:off x="618978" y="1031631"/>
            <a:ext cx="7901354" cy="4801314"/>
          </a:xfrm>
          <a:prstGeom prst="rect">
            <a:avLst/>
          </a:prstGeom>
          <a:noFill/>
        </p:spPr>
        <p:txBody>
          <a:bodyPr wrap="square" rtlCol="0">
            <a:spAutoFit/>
          </a:bodyPr>
          <a:lstStyle/>
          <a:p>
            <a:r>
              <a:rPr lang="en-US" altLang="zh-CN" b="1" dirty="0"/>
              <a:t>Baseline</a:t>
            </a:r>
          </a:p>
          <a:p>
            <a:r>
              <a:rPr lang="en-US" altLang="zh-CN" dirty="0"/>
              <a:t>FCF</a:t>
            </a:r>
          </a:p>
          <a:p>
            <a:r>
              <a:rPr lang="en-US" altLang="zh-CN" b="1" dirty="0"/>
              <a:t>FCF-BTS</a:t>
            </a:r>
          </a:p>
          <a:p>
            <a:r>
              <a:rPr lang="en-US" altLang="zh-CN" dirty="0"/>
              <a:t>FCF-Random</a:t>
            </a:r>
          </a:p>
          <a:p>
            <a:r>
              <a:rPr lang="en-US" altLang="zh-CN" dirty="0" err="1"/>
              <a:t>TopList</a:t>
            </a:r>
            <a:endParaRPr lang="en-US" altLang="zh-CN" dirty="0"/>
          </a:p>
          <a:p>
            <a:endParaRPr lang="en-US" altLang="zh-CN" b="1" dirty="0"/>
          </a:p>
          <a:p>
            <a:r>
              <a:rPr lang="en-US" altLang="zh-CN" b="1" dirty="0"/>
              <a:t>Details</a:t>
            </a: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en-US" altLang="zh-CN" b="1" dirty="0"/>
              <a:t>Evaluation criteria</a:t>
            </a:r>
          </a:p>
          <a:p>
            <a:r>
              <a:rPr lang="en-US" altLang="zh-CN" dirty="0"/>
              <a:t>Precision, Recall, F1, and Mean Average Precision (MAP)</a:t>
            </a:r>
            <a:endParaRPr lang="en-US" altLang="zh-CN" b="1" dirty="0"/>
          </a:p>
          <a:p>
            <a:endParaRPr lang="en-US" altLang="zh-CN" b="1" dirty="0"/>
          </a:p>
          <a:p>
            <a:endParaRPr lang="zh-CN" altLang="en-US" b="1" dirty="0"/>
          </a:p>
        </p:txBody>
      </p:sp>
      <p:sp>
        <p:nvSpPr>
          <p:cNvPr id="7" name="灯片编号占位符 1">
            <a:extLst>
              <a:ext uri="{FF2B5EF4-FFF2-40B4-BE49-F238E27FC236}">
                <a16:creationId xmlns:a16="http://schemas.microsoft.com/office/drawing/2014/main" id="{C16C897C-0BAF-4317-914A-93F4059A1A03}"/>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25</a:t>
            </a:fld>
            <a:endParaRPr lang="zh-CN" altLang="en-US" dirty="0"/>
          </a:p>
        </p:txBody>
      </p:sp>
      <p:pic>
        <p:nvPicPr>
          <p:cNvPr id="4" name="图片 3">
            <a:extLst>
              <a:ext uri="{FF2B5EF4-FFF2-40B4-BE49-F238E27FC236}">
                <a16:creationId xmlns:a16="http://schemas.microsoft.com/office/drawing/2014/main" id="{A708C76E-3E36-4E5C-B3E0-781D2A49C5E4}"/>
              </a:ext>
            </a:extLst>
          </p:cNvPr>
          <p:cNvPicPr>
            <a:picLocks noChangeAspect="1"/>
          </p:cNvPicPr>
          <p:nvPr/>
        </p:nvPicPr>
        <p:blipFill>
          <a:blip r:embed="rId2"/>
          <a:stretch>
            <a:fillRect/>
          </a:stretch>
        </p:blipFill>
        <p:spPr>
          <a:xfrm>
            <a:off x="701480" y="3155289"/>
            <a:ext cx="5639587" cy="1352739"/>
          </a:xfrm>
          <a:prstGeom prst="rect">
            <a:avLst/>
          </a:prstGeom>
        </p:spPr>
      </p:pic>
    </p:spTree>
    <p:extLst>
      <p:ext uri="{BB962C8B-B14F-4D97-AF65-F5344CB8AC3E}">
        <p14:creationId xmlns:p14="http://schemas.microsoft.com/office/powerpoint/2010/main" val="2516569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694854E-51EF-4AC0-87CE-BD34C746B33F}"/>
              </a:ext>
            </a:extLst>
          </p:cNvPr>
          <p:cNvSpPr txBox="1"/>
          <p:nvPr/>
        </p:nvSpPr>
        <p:spPr>
          <a:xfrm>
            <a:off x="428281" y="199434"/>
            <a:ext cx="6801194" cy="523220"/>
          </a:xfrm>
          <a:prstGeom prst="rect">
            <a:avLst/>
          </a:prstGeom>
          <a:noFill/>
        </p:spPr>
        <p:txBody>
          <a:bodyPr wrap="square" rtlCol="0">
            <a:spAutoFit/>
          </a:bodyPr>
          <a:lstStyle/>
          <a:p>
            <a:r>
              <a:rPr lang="en-US" altLang="zh-CN" sz="2800" b="1" spc="200" dirty="0">
                <a:solidFill>
                  <a:schemeClr val="bg1"/>
                </a:solidFill>
                <a:latin typeface="Calibri" panose="020F0502020204030204" pitchFamily="34" charset="0"/>
                <a:ea typeface="微软雅黑" panose="020B0503020204020204" pitchFamily="34" charset="-122"/>
              </a:rPr>
              <a:t>Experiment</a:t>
            </a:r>
          </a:p>
        </p:txBody>
      </p:sp>
      <p:sp>
        <p:nvSpPr>
          <p:cNvPr id="7" name="灯片编号占位符 1">
            <a:extLst>
              <a:ext uri="{FF2B5EF4-FFF2-40B4-BE49-F238E27FC236}">
                <a16:creationId xmlns:a16="http://schemas.microsoft.com/office/drawing/2014/main" id="{C16C897C-0BAF-4317-914A-93F4059A1A03}"/>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26</a:t>
            </a:fld>
            <a:endParaRPr lang="zh-CN" altLang="en-US" dirty="0"/>
          </a:p>
        </p:txBody>
      </p:sp>
      <p:pic>
        <p:nvPicPr>
          <p:cNvPr id="5" name="图片 4">
            <a:extLst>
              <a:ext uri="{FF2B5EF4-FFF2-40B4-BE49-F238E27FC236}">
                <a16:creationId xmlns:a16="http://schemas.microsoft.com/office/drawing/2014/main" id="{CD818FB0-5E37-42E4-9F47-AAB7339BB2F9}"/>
              </a:ext>
            </a:extLst>
          </p:cNvPr>
          <p:cNvPicPr>
            <a:picLocks noChangeAspect="1"/>
          </p:cNvPicPr>
          <p:nvPr/>
        </p:nvPicPr>
        <p:blipFill>
          <a:blip r:embed="rId2"/>
          <a:stretch>
            <a:fillRect/>
          </a:stretch>
        </p:blipFill>
        <p:spPr>
          <a:xfrm>
            <a:off x="1567542" y="2069906"/>
            <a:ext cx="6008915" cy="3987183"/>
          </a:xfrm>
          <a:prstGeom prst="rect">
            <a:avLst/>
          </a:prstGeom>
        </p:spPr>
      </p:pic>
      <p:sp>
        <p:nvSpPr>
          <p:cNvPr id="8" name="文本框 7">
            <a:extLst>
              <a:ext uri="{FF2B5EF4-FFF2-40B4-BE49-F238E27FC236}">
                <a16:creationId xmlns:a16="http://schemas.microsoft.com/office/drawing/2014/main" id="{D659F199-9D5B-4EAC-98B2-532406BB3DA5}"/>
              </a:ext>
            </a:extLst>
          </p:cNvPr>
          <p:cNvSpPr txBox="1"/>
          <p:nvPr/>
        </p:nvSpPr>
        <p:spPr>
          <a:xfrm>
            <a:off x="660018" y="886899"/>
            <a:ext cx="7769104" cy="923330"/>
          </a:xfrm>
          <a:prstGeom prst="rect">
            <a:avLst/>
          </a:prstGeom>
          <a:noFill/>
        </p:spPr>
        <p:txBody>
          <a:bodyPr wrap="square" rtlCol="0">
            <a:spAutoFit/>
          </a:bodyPr>
          <a:lstStyle/>
          <a:p>
            <a:r>
              <a:rPr lang="zh-CN" altLang="en-US" dirty="0"/>
              <a:t>与</a:t>
            </a:r>
            <a:r>
              <a:rPr lang="en-US" altLang="zh-CN" dirty="0"/>
              <a:t>FCF</a:t>
            </a:r>
            <a:r>
              <a:rPr lang="zh-CN" altLang="en-US" dirty="0"/>
              <a:t>相比，</a:t>
            </a:r>
            <a:r>
              <a:rPr lang="en-US" altLang="zh-CN" dirty="0"/>
              <a:t>FCF-BTS</a:t>
            </a:r>
            <a:r>
              <a:rPr lang="zh-CN" altLang="en-US" dirty="0"/>
              <a:t>在减少了</a:t>
            </a:r>
            <a:r>
              <a:rPr lang="en-US" altLang="zh-CN" dirty="0"/>
              <a:t>90%</a:t>
            </a:r>
            <a:r>
              <a:rPr lang="zh-CN" altLang="en-US" dirty="0"/>
              <a:t>的单轮通信开销后保持了一定的性能</a:t>
            </a:r>
            <a:endParaRPr lang="en-US" altLang="zh-CN" dirty="0"/>
          </a:p>
          <a:p>
            <a:endParaRPr lang="en-US" altLang="zh-CN" dirty="0"/>
          </a:p>
          <a:p>
            <a:r>
              <a:rPr lang="en-US" altLang="zh-CN" dirty="0"/>
              <a:t>MAB</a:t>
            </a:r>
            <a:r>
              <a:rPr lang="zh-CN" altLang="en-US" dirty="0"/>
              <a:t>选择物品子集比随机选择物品子集性能高，证明了</a:t>
            </a:r>
            <a:r>
              <a:rPr lang="en-US" altLang="zh-CN"/>
              <a:t>MAB</a:t>
            </a:r>
            <a:r>
              <a:rPr lang="zh-CN" altLang="en-US"/>
              <a:t>的</a:t>
            </a:r>
            <a:r>
              <a:rPr lang="zh-CN" altLang="en-US" dirty="0"/>
              <a:t>有效性</a:t>
            </a:r>
          </a:p>
        </p:txBody>
      </p:sp>
    </p:spTree>
    <p:extLst>
      <p:ext uri="{BB962C8B-B14F-4D97-AF65-F5344CB8AC3E}">
        <p14:creationId xmlns:p14="http://schemas.microsoft.com/office/powerpoint/2010/main" val="3460273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694854E-51EF-4AC0-87CE-BD34C746B33F}"/>
              </a:ext>
            </a:extLst>
          </p:cNvPr>
          <p:cNvSpPr txBox="1"/>
          <p:nvPr/>
        </p:nvSpPr>
        <p:spPr>
          <a:xfrm>
            <a:off x="428281" y="199434"/>
            <a:ext cx="6801194" cy="523220"/>
          </a:xfrm>
          <a:prstGeom prst="rect">
            <a:avLst/>
          </a:prstGeom>
          <a:noFill/>
        </p:spPr>
        <p:txBody>
          <a:bodyPr wrap="square" rtlCol="0">
            <a:spAutoFit/>
          </a:bodyPr>
          <a:lstStyle/>
          <a:p>
            <a:r>
              <a:rPr lang="en-US" altLang="zh-CN" sz="2800" b="1" spc="200" dirty="0">
                <a:solidFill>
                  <a:schemeClr val="bg1"/>
                </a:solidFill>
                <a:latin typeface="Calibri" panose="020F0502020204030204" pitchFamily="34" charset="0"/>
                <a:ea typeface="微软雅黑" panose="020B0503020204020204" pitchFamily="34" charset="-122"/>
              </a:rPr>
              <a:t>Experiment</a:t>
            </a:r>
          </a:p>
        </p:txBody>
      </p:sp>
      <p:sp>
        <p:nvSpPr>
          <p:cNvPr id="7" name="灯片编号占位符 1">
            <a:extLst>
              <a:ext uri="{FF2B5EF4-FFF2-40B4-BE49-F238E27FC236}">
                <a16:creationId xmlns:a16="http://schemas.microsoft.com/office/drawing/2014/main" id="{C16C897C-0BAF-4317-914A-93F4059A1A03}"/>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27</a:t>
            </a:fld>
            <a:endParaRPr lang="zh-CN" altLang="en-US" dirty="0"/>
          </a:p>
        </p:txBody>
      </p:sp>
      <p:sp>
        <p:nvSpPr>
          <p:cNvPr id="5" name="文本框 4">
            <a:extLst>
              <a:ext uri="{FF2B5EF4-FFF2-40B4-BE49-F238E27FC236}">
                <a16:creationId xmlns:a16="http://schemas.microsoft.com/office/drawing/2014/main" id="{64034230-2B9C-487D-9629-1C60DEF2FEA2}"/>
              </a:ext>
            </a:extLst>
          </p:cNvPr>
          <p:cNvSpPr txBox="1"/>
          <p:nvPr/>
        </p:nvSpPr>
        <p:spPr>
          <a:xfrm>
            <a:off x="846687" y="1114556"/>
            <a:ext cx="7671812" cy="923330"/>
          </a:xfrm>
          <a:prstGeom prst="rect">
            <a:avLst/>
          </a:prstGeom>
          <a:noFill/>
        </p:spPr>
        <p:txBody>
          <a:bodyPr wrap="square" rtlCol="0">
            <a:spAutoFit/>
          </a:bodyPr>
          <a:lstStyle/>
          <a:p>
            <a:r>
              <a:rPr lang="en-US" altLang="zh-CN" dirty="0"/>
              <a:t>FCF-BTS</a:t>
            </a:r>
            <a:r>
              <a:rPr lang="zh-CN" altLang="en-US" dirty="0"/>
              <a:t>在稀疏的数据集上表现更好</a:t>
            </a:r>
            <a:endParaRPr lang="en-US" altLang="zh-CN" dirty="0"/>
          </a:p>
          <a:p>
            <a:endParaRPr lang="en-US" altLang="zh-CN" dirty="0"/>
          </a:p>
          <a:p>
            <a:r>
              <a:rPr lang="en-US" altLang="zh-CN" dirty="0"/>
              <a:t>FCF-BTS</a:t>
            </a:r>
            <a:r>
              <a:rPr lang="zh-CN" altLang="en-US" dirty="0"/>
              <a:t>在减少了</a:t>
            </a:r>
            <a:r>
              <a:rPr lang="en-US" altLang="zh-CN" dirty="0"/>
              <a:t>90%</a:t>
            </a:r>
            <a:r>
              <a:rPr lang="zh-CN" altLang="en-US" dirty="0"/>
              <a:t>的单轮通信开销后保持了跟</a:t>
            </a:r>
            <a:r>
              <a:rPr lang="en-US" altLang="zh-CN" dirty="0"/>
              <a:t>FCF</a:t>
            </a:r>
            <a:r>
              <a:rPr lang="zh-CN" altLang="en-US" dirty="0"/>
              <a:t>相当的性能</a:t>
            </a:r>
          </a:p>
        </p:txBody>
      </p:sp>
      <p:pic>
        <p:nvPicPr>
          <p:cNvPr id="3" name="图片 2">
            <a:extLst>
              <a:ext uri="{FF2B5EF4-FFF2-40B4-BE49-F238E27FC236}">
                <a16:creationId xmlns:a16="http://schemas.microsoft.com/office/drawing/2014/main" id="{B99CCAAE-C0E9-4240-86FB-847AA17B63C5}"/>
              </a:ext>
            </a:extLst>
          </p:cNvPr>
          <p:cNvPicPr>
            <a:picLocks noChangeAspect="1"/>
          </p:cNvPicPr>
          <p:nvPr/>
        </p:nvPicPr>
        <p:blipFill>
          <a:blip r:embed="rId2"/>
          <a:stretch>
            <a:fillRect/>
          </a:stretch>
        </p:blipFill>
        <p:spPr>
          <a:xfrm>
            <a:off x="1852863" y="2163289"/>
            <a:ext cx="5438274" cy="3931882"/>
          </a:xfrm>
          <a:prstGeom prst="rect">
            <a:avLst/>
          </a:prstGeom>
        </p:spPr>
      </p:pic>
    </p:spTree>
    <p:extLst>
      <p:ext uri="{BB962C8B-B14F-4D97-AF65-F5344CB8AC3E}">
        <p14:creationId xmlns:p14="http://schemas.microsoft.com/office/powerpoint/2010/main" val="1944149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694854E-51EF-4AC0-87CE-BD34C746B33F}"/>
              </a:ext>
            </a:extLst>
          </p:cNvPr>
          <p:cNvSpPr txBox="1"/>
          <p:nvPr/>
        </p:nvSpPr>
        <p:spPr>
          <a:xfrm>
            <a:off x="428281" y="199434"/>
            <a:ext cx="6801194" cy="523220"/>
          </a:xfrm>
          <a:prstGeom prst="rect">
            <a:avLst/>
          </a:prstGeom>
          <a:noFill/>
        </p:spPr>
        <p:txBody>
          <a:bodyPr wrap="square" rtlCol="0">
            <a:spAutoFit/>
          </a:bodyPr>
          <a:lstStyle/>
          <a:p>
            <a:r>
              <a:rPr lang="en-US" altLang="zh-CN" sz="2800" b="1" spc="200" dirty="0">
                <a:solidFill>
                  <a:schemeClr val="bg1"/>
                </a:solidFill>
                <a:latin typeface="Calibri" panose="020F0502020204030204" pitchFamily="34" charset="0"/>
                <a:ea typeface="微软雅黑" panose="020B0503020204020204" pitchFamily="34" charset="-122"/>
              </a:rPr>
              <a:t>Experiment</a:t>
            </a:r>
          </a:p>
        </p:txBody>
      </p:sp>
      <p:sp>
        <p:nvSpPr>
          <p:cNvPr id="7" name="灯片编号占位符 1">
            <a:extLst>
              <a:ext uri="{FF2B5EF4-FFF2-40B4-BE49-F238E27FC236}">
                <a16:creationId xmlns:a16="http://schemas.microsoft.com/office/drawing/2014/main" id="{C16C897C-0BAF-4317-914A-93F4059A1A03}"/>
              </a:ext>
            </a:extLst>
          </p:cNvPr>
          <p:cNvSpPr>
            <a:spLocks noGrp="1"/>
          </p:cNvSpPr>
          <p:nvPr>
            <p:ph type="sldNum" sz="quarter" idx="12"/>
          </p:nvPr>
        </p:nvSpPr>
        <p:spPr>
          <a:xfrm>
            <a:off x="8429122" y="6407032"/>
            <a:ext cx="542604" cy="365125"/>
          </a:xfrm>
        </p:spPr>
        <p:txBody>
          <a:bodyPr/>
          <a:lstStyle/>
          <a:p>
            <a:fld id="{72A5E12F-523A-4D75-95A2-779F57F5D9E2}" type="slidenum">
              <a:rPr lang="zh-CN" altLang="en-US" smtClean="0"/>
              <a:t>28</a:t>
            </a:fld>
            <a:endParaRPr lang="zh-CN" altLang="en-US" dirty="0"/>
          </a:p>
        </p:txBody>
      </p:sp>
      <p:sp>
        <p:nvSpPr>
          <p:cNvPr id="5" name="文本框 4">
            <a:extLst>
              <a:ext uri="{FF2B5EF4-FFF2-40B4-BE49-F238E27FC236}">
                <a16:creationId xmlns:a16="http://schemas.microsoft.com/office/drawing/2014/main" id="{64034230-2B9C-487D-9629-1C60DEF2FEA2}"/>
              </a:ext>
            </a:extLst>
          </p:cNvPr>
          <p:cNvSpPr txBox="1"/>
          <p:nvPr/>
        </p:nvSpPr>
        <p:spPr>
          <a:xfrm>
            <a:off x="846687" y="1114556"/>
            <a:ext cx="7671812" cy="646331"/>
          </a:xfrm>
          <a:prstGeom prst="rect">
            <a:avLst/>
          </a:prstGeom>
          <a:noFill/>
        </p:spPr>
        <p:txBody>
          <a:bodyPr wrap="square" rtlCol="0">
            <a:spAutoFit/>
          </a:bodyPr>
          <a:lstStyle/>
          <a:p>
            <a:r>
              <a:rPr lang="en-US" altLang="zh-CN" dirty="0"/>
              <a:t>FCF-BTS</a:t>
            </a:r>
            <a:r>
              <a:rPr lang="zh-CN" altLang="en-US" dirty="0"/>
              <a:t>在减少</a:t>
            </a:r>
            <a:r>
              <a:rPr lang="en-US" altLang="zh-CN" dirty="0"/>
              <a:t>90%</a:t>
            </a:r>
            <a:r>
              <a:rPr lang="zh-CN" altLang="en-US" dirty="0"/>
              <a:t>的单轮通信开销后保证了一定的收敛速度，总的通信开销大大减少</a:t>
            </a:r>
          </a:p>
        </p:txBody>
      </p:sp>
      <p:pic>
        <p:nvPicPr>
          <p:cNvPr id="4" name="图片 3">
            <a:extLst>
              <a:ext uri="{FF2B5EF4-FFF2-40B4-BE49-F238E27FC236}">
                <a16:creationId xmlns:a16="http://schemas.microsoft.com/office/drawing/2014/main" id="{EC544AAA-FF51-4E47-B0A6-B97985CA1CAA}"/>
              </a:ext>
            </a:extLst>
          </p:cNvPr>
          <p:cNvPicPr>
            <a:picLocks noChangeAspect="1"/>
          </p:cNvPicPr>
          <p:nvPr/>
        </p:nvPicPr>
        <p:blipFill>
          <a:blip r:embed="rId2"/>
          <a:stretch>
            <a:fillRect/>
          </a:stretch>
        </p:blipFill>
        <p:spPr>
          <a:xfrm>
            <a:off x="1701424" y="2119147"/>
            <a:ext cx="5741152" cy="4036819"/>
          </a:xfrm>
          <a:prstGeom prst="rect">
            <a:avLst/>
          </a:prstGeom>
        </p:spPr>
      </p:pic>
    </p:spTree>
    <p:extLst>
      <p:ext uri="{BB962C8B-B14F-4D97-AF65-F5344CB8AC3E}">
        <p14:creationId xmlns:p14="http://schemas.microsoft.com/office/powerpoint/2010/main" val="1198735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29</a:t>
            </a:fld>
            <a:endParaRPr lang="zh-CN" altLang="en-US"/>
          </a:p>
        </p:txBody>
      </p:sp>
      <p:grpSp>
        <p:nvGrpSpPr>
          <p:cNvPr id="64" name="组合 63">
            <a:extLst>
              <a:ext uri="{FF2B5EF4-FFF2-40B4-BE49-F238E27FC236}">
                <a16:creationId xmlns:a16="http://schemas.microsoft.com/office/drawing/2014/main" id="{A123CDE2-2DAE-404B-B3BD-41E67B131C0F}"/>
              </a:ext>
            </a:extLst>
          </p:cNvPr>
          <p:cNvGrpSpPr/>
          <p:nvPr/>
        </p:nvGrpSpPr>
        <p:grpSpPr>
          <a:xfrm>
            <a:off x="2131902" y="1681394"/>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dirty="0">
                  <a:solidFill>
                    <a:schemeClr val="tx1">
                      <a:lumMod val="65000"/>
                      <a:lumOff val="35000"/>
                    </a:schemeClr>
                  </a:solidFill>
                  <a:latin typeface="思源黑体 CN" panose="020B0500000000000000" pitchFamily="34" charset="-122"/>
                  <a:ea typeface="思源黑体 CN" panose="020B0500000000000000" pitchFamily="34" charset="-122"/>
                  <a:cs typeface="+mn-ea"/>
                </a:rPr>
                <a:t>背景介绍</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02" y="2692576"/>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dirty="0">
                  <a:solidFill>
                    <a:schemeClr val="tx1">
                      <a:lumMod val="65000"/>
                      <a:lumOff val="35000"/>
                    </a:schemeClr>
                  </a:solidFill>
                  <a:latin typeface="思源黑体 CN" panose="020B0500000000000000" pitchFamily="34" charset="-122"/>
                  <a:ea typeface="思源黑体 CN" panose="020B0500000000000000" pitchFamily="34" charset="-122"/>
                  <a:cs typeface="+mn-ea"/>
                </a:rPr>
                <a:t>联邦协同过滤</a:t>
              </a:r>
              <a:endParaRPr lang="en-US" altLang="zh-CN" sz="2400" b="1" dirty="0">
                <a:solidFill>
                  <a:schemeClr val="tx1">
                    <a:lumMod val="65000"/>
                    <a:lumOff val="35000"/>
                  </a:schemeClr>
                </a:solidFill>
                <a:latin typeface="思源黑体 CN" panose="020B0500000000000000" pitchFamily="34" charset="-122"/>
                <a:ea typeface="思源黑体 CN" panose="020B0500000000000000" pitchFamily="34" charset="-122"/>
                <a:cs typeface="+mn-ea"/>
              </a:endParaRP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2" y="3703758"/>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en-US" altLang="zh-CN" sz="2400" b="1" dirty="0">
                  <a:solidFill>
                    <a:schemeClr val="tx1">
                      <a:lumMod val="65000"/>
                      <a:lumOff val="35000"/>
                    </a:schemeClr>
                  </a:solidFill>
                  <a:latin typeface="思源黑体 CN" panose="020B0500000000000000" pitchFamily="34" charset="-122"/>
                  <a:ea typeface="思源黑体 CN" panose="020B0500000000000000" pitchFamily="34" charset="-122"/>
                  <a:cs typeface="+mn-ea"/>
                </a:rPr>
                <a:t>FCF-BTS</a:t>
              </a: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2" y="4714940"/>
            <a:ext cx="4880195"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总结思考</a:t>
              </a: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spTree>
    <p:extLst>
      <p:ext uri="{BB962C8B-B14F-4D97-AF65-F5344CB8AC3E}">
        <p14:creationId xmlns:p14="http://schemas.microsoft.com/office/powerpoint/2010/main" val="1355861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3</a:t>
            </a:fld>
            <a:endParaRPr lang="zh-CN" altLang="en-US"/>
          </a:p>
        </p:txBody>
      </p:sp>
      <p:grpSp>
        <p:nvGrpSpPr>
          <p:cNvPr id="5" name="组合 4">
            <a:extLst>
              <a:ext uri="{FF2B5EF4-FFF2-40B4-BE49-F238E27FC236}">
                <a16:creationId xmlns:a16="http://schemas.microsoft.com/office/drawing/2014/main" id="{5FE55641-7263-4CF2-AB80-F88DFD89AC54}"/>
              </a:ext>
            </a:extLst>
          </p:cNvPr>
          <p:cNvGrpSpPr/>
          <p:nvPr/>
        </p:nvGrpSpPr>
        <p:grpSpPr>
          <a:xfrm>
            <a:off x="2131902" y="1681394"/>
            <a:ext cx="4880195" cy="3495211"/>
            <a:chOff x="2131902" y="1681394"/>
            <a:chExt cx="4880195" cy="3495211"/>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31902" y="1681394"/>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solidFill>
                      <a:schemeClr val="tx1">
                        <a:lumMod val="85000"/>
                        <a:lumOff val="15000"/>
                      </a:schemeClr>
                    </a:solidFill>
                    <a:latin typeface="思源黑体 CN" panose="020B0500000000000000" pitchFamily="34" charset="-122"/>
                    <a:ea typeface="思源黑体 CN" panose="020B0500000000000000" pitchFamily="34" charset="-122"/>
                    <a:cs typeface="+mn-ea"/>
                  </a:rPr>
                  <a:t>背景介绍</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02" y="2692576"/>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dirty="0">
                    <a:solidFill>
                      <a:schemeClr val="tx1">
                        <a:lumMod val="50000"/>
                        <a:lumOff val="50000"/>
                      </a:schemeClr>
                    </a:solidFill>
                    <a:latin typeface="思源黑体 CN" panose="020B0500000000000000" pitchFamily="34" charset="-122"/>
                    <a:ea typeface="思源黑体 CN" panose="020B0500000000000000" pitchFamily="34" charset="-122"/>
                    <a:cs typeface="+mn-ea"/>
                  </a:rPr>
                  <a:t>联邦协同过滤</a:t>
                </a:r>
                <a:endParaRPr lang="en-US" altLang="zh-CN" sz="2400" b="1" dirty="0">
                  <a:solidFill>
                    <a:schemeClr val="tx1">
                      <a:lumMod val="50000"/>
                      <a:lumOff val="50000"/>
                    </a:schemeClr>
                  </a:solidFill>
                  <a:latin typeface="思源黑体 CN" panose="020B0500000000000000" pitchFamily="34" charset="-122"/>
                  <a:ea typeface="思源黑体 CN" panose="020B0500000000000000" pitchFamily="34" charset="-122"/>
                  <a:cs typeface="+mn-ea"/>
                </a:endParaRP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2" y="3703758"/>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en-US" altLang="zh-CN" sz="2400" b="1" dirty="0">
                    <a:solidFill>
                      <a:schemeClr val="tx1">
                        <a:lumMod val="50000"/>
                        <a:lumOff val="50000"/>
                      </a:schemeClr>
                    </a:solidFill>
                    <a:latin typeface="思源黑体 CN" panose="020B0500000000000000" pitchFamily="34" charset="-122"/>
                    <a:ea typeface="思源黑体 CN" panose="020B0500000000000000" pitchFamily="34" charset="-122"/>
                    <a:cs typeface="+mn-ea"/>
                  </a:rPr>
                  <a:t>FCF-BTS</a:t>
                </a:r>
                <a:endParaRPr lang="zh-CN" altLang="en-US" sz="2400" b="1" dirty="0">
                  <a:solidFill>
                    <a:schemeClr val="tx1">
                      <a:lumMod val="50000"/>
                      <a:lumOff val="50000"/>
                    </a:schemeClr>
                  </a:solidFill>
                  <a:latin typeface="思源黑体 CN" panose="020B0500000000000000" pitchFamily="34" charset="-122"/>
                  <a:ea typeface="思源黑体 CN" panose="020B0500000000000000" pitchFamily="34" charset="-122"/>
                  <a:cs typeface="+mn-ea"/>
                </a:endParaRP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2" y="4714940"/>
              <a:ext cx="4880195"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dirty="0">
                    <a:solidFill>
                      <a:schemeClr val="tx1">
                        <a:lumMod val="50000"/>
                        <a:lumOff val="50000"/>
                      </a:schemeClr>
                    </a:solidFill>
                    <a:latin typeface="思源黑体 CN" panose="020B0500000000000000" pitchFamily="34" charset="-122"/>
                    <a:ea typeface="思源黑体 CN" panose="020B0500000000000000" pitchFamily="34" charset="-122"/>
                    <a:cs typeface="+mn-ea"/>
                  </a:rPr>
                  <a:t>总结思考</a:t>
                </a: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spTree>
    <p:extLst>
      <p:ext uri="{BB962C8B-B14F-4D97-AF65-F5344CB8AC3E}">
        <p14:creationId xmlns:p14="http://schemas.microsoft.com/office/powerpoint/2010/main" val="1765869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5E2FC05-2000-4A25-967A-7F0DDBE590D5}"/>
              </a:ext>
            </a:extLst>
          </p:cNvPr>
          <p:cNvSpPr txBox="1"/>
          <p:nvPr/>
        </p:nvSpPr>
        <p:spPr>
          <a:xfrm>
            <a:off x="428281" y="199434"/>
            <a:ext cx="6801194" cy="523220"/>
          </a:xfrm>
          <a:prstGeom prst="rect">
            <a:avLst/>
          </a:prstGeom>
          <a:noFill/>
        </p:spPr>
        <p:txBody>
          <a:bodyPr wrap="square" rtlCol="0">
            <a:sp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总结思考</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3EA89813-7F04-4FD4-8B4E-D2F08F532BA1}"/>
              </a:ext>
            </a:extLst>
          </p:cNvPr>
          <p:cNvSpPr txBox="1"/>
          <p:nvPr/>
        </p:nvSpPr>
        <p:spPr>
          <a:xfrm>
            <a:off x="769034" y="1549791"/>
            <a:ext cx="7605932"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Pros</a:t>
            </a:r>
          </a:p>
          <a:p>
            <a:pPr marL="285750" indent="-285750">
              <a:buFont typeface="Arial" panose="020B0604020202020204" pitchFamily="34" charset="0"/>
              <a:buChar char="•"/>
            </a:pPr>
            <a:r>
              <a:rPr lang="zh-CN" altLang="en-US" dirty="0"/>
              <a:t>在不破坏联邦学习隐私前提的情况下有效的降低了训练通信开销</a:t>
            </a:r>
            <a:endParaRPr lang="en-US" altLang="zh-CN" dirty="0"/>
          </a:p>
          <a:p>
            <a:pPr marL="285750" indent="-285750">
              <a:buFont typeface="Arial" panose="020B0604020202020204" pitchFamily="34" charset="0"/>
              <a:buChar char="•"/>
            </a:pPr>
            <a:r>
              <a:rPr lang="zh-CN" altLang="en-US" dirty="0"/>
              <a:t>不占用客户端资源</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Cons</a:t>
            </a:r>
          </a:p>
          <a:p>
            <a:pPr marL="285750" indent="-285750">
              <a:buFont typeface="Arial" panose="020B0604020202020204" pitchFamily="34" charset="0"/>
              <a:buChar char="•"/>
            </a:pPr>
            <a:r>
              <a:rPr lang="zh-CN" altLang="en-US" dirty="0"/>
              <a:t>缺少理论证明</a:t>
            </a:r>
            <a:endParaRPr lang="en-US" altLang="zh-CN" dirty="0"/>
          </a:p>
          <a:p>
            <a:pPr marL="285750" indent="-285750">
              <a:buFont typeface="Arial" panose="020B0604020202020204" pitchFamily="34" charset="0"/>
              <a:buChar char="•"/>
            </a:pPr>
            <a:r>
              <a:rPr lang="zh-CN" altLang="en-US" dirty="0"/>
              <a:t>没有考虑客户端数据异质性</a:t>
            </a:r>
            <a:endParaRPr lang="en-US" altLang="zh-CN" dirty="0"/>
          </a:p>
        </p:txBody>
      </p:sp>
    </p:spTree>
    <p:extLst>
      <p:ext uri="{BB962C8B-B14F-4D97-AF65-F5344CB8AC3E}">
        <p14:creationId xmlns:p14="http://schemas.microsoft.com/office/powerpoint/2010/main" val="892938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5E2FC05-2000-4A25-967A-7F0DDBE590D5}"/>
              </a:ext>
            </a:extLst>
          </p:cNvPr>
          <p:cNvSpPr txBox="1"/>
          <p:nvPr/>
        </p:nvSpPr>
        <p:spPr>
          <a:xfrm>
            <a:off x="428281" y="199434"/>
            <a:ext cx="6801194" cy="523220"/>
          </a:xfrm>
          <a:prstGeom prst="rect">
            <a:avLst/>
          </a:prstGeom>
          <a:noFill/>
        </p:spPr>
        <p:txBody>
          <a:bodyPr wrap="square" rtlCol="0">
            <a:sp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总结思考</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3" name="文本框 2">
            <a:extLst>
              <a:ext uri="{FF2B5EF4-FFF2-40B4-BE49-F238E27FC236}">
                <a16:creationId xmlns:a16="http://schemas.microsoft.com/office/drawing/2014/main" id="{B4009580-0071-4216-A431-42E27FD7B711}"/>
              </a:ext>
            </a:extLst>
          </p:cNvPr>
          <p:cNvSpPr txBox="1"/>
          <p:nvPr/>
        </p:nvSpPr>
        <p:spPr>
          <a:xfrm>
            <a:off x="735645" y="1725672"/>
            <a:ext cx="7672710"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挑战</a:t>
            </a:r>
            <a:endParaRPr lang="en-US" altLang="zh-CN" b="1" dirty="0"/>
          </a:p>
          <a:p>
            <a:pPr marL="285750" indent="-285750">
              <a:buFont typeface="Arial" panose="020B0604020202020204" pitchFamily="34" charset="0"/>
              <a:buChar char="•"/>
            </a:pPr>
            <a:r>
              <a:rPr lang="zh-CN" altLang="en-US" dirty="0"/>
              <a:t>联邦推荐系统的通信开销大导致实际部署中不可行</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b="1" dirty="0"/>
              <a:t>训练通信开销</a:t>
            </a:r>
            <a:endParaRPr lang="en-US" altLang="zh-CN" b="1" dirty="0"/>
          </a:p>
          <a:p>
            <a:pPr marL="285750" indent="-285750">
              <a:buFont typeface="Arial" panose="020B0604020202020204" pitchFamily="34" charset="0"/>
              <a:buChar char="•"/>
            </a:pPr>
            <a:r>
              <a:rPr lang="zh-CN" altLang="en-US" dirty="0"/>
              <a:t>现实世界中的物品集往往非常大</a:t>
            </a:r>
            <a:endParaRPr lang="en-US" altLang="zh-CN" dirty="0"/>
          </a:p>
          <a:p>
            <a:pPr marL="285750" indent="-285750">
              <a:buFont typeface="Arial" panose="020B0604020202020204" pitchFamily="34" charset="0"/>
              <a:buChar char="•"/>
            </a:pPr>
            <a:r>
              <a:rPr lang="zh-CN" altLang="en-US" dirty="0"/>
              <a:t>现有联邦推荐系统多采取协同过滤方法</a:t>
            </a:r>
            <a:endParaRPr lang="en-US" altLang="zh-CN" dirty="0"/>
          </a:p>
          <a:p>
            <a:pPr marL="285750" indent="-285750">
              <a:buFont typeface="Arial" panose="020B0604020202020204" pitchFamily="34" charset="0"/>
              <a:buChar char="•"/>
            </a:pPr>
            <a:r>
              <a:rPr lang="zh-CN" altLang="en-US" dirty="0"/>
              <a:t>兴趣点推荐，序列推荐等联邦推荐系统新场景</a:t>
            </a:r>
            <a:endParaRPr lang="en-US" altLang="zh-CN" dirty="0"/>
          </a:p>
          <a:p>
            <a:pPr marL="285750" indent="-285750">
              <a:buFont typeface="Arial" panose="020B0604020202020204" pitchFamily="34" charset="0"/>
              <a:buChar char="•"/>
            </a:pPr>
            <a:r>
              <a:rPr lang="zh-CN" altLang="en-US" dirty="0"/>
              <a:t>现有联邦推荐系统的工作都假设向客户端传输所有物品集</a:t>
            </a:r>
            <a:endParaRPr lang="en-US" altLang="zh-CN" dirty="0"/>
          </a:p>
        </p:txBody>
      </p:sp>
      <p:pic>
        <p:nvPicPr>
          <p:cNvPr id="5" name="图片 4">
            <a:extLst>
              <a:ext uri="{FF2B5EF4-FFF2-40B4-BE49-F238E27FC236}">
                <a16:creationId xmlns:a16="http://schemas.microsoft.com/office/drawing/2014/main" id="{E882E10B-10DA-4232-9AEF-AF25DB434F13}"/>
              </a:ext>
            </a:extLst>
          </p:cNvPr>
          <p:cNvPicPr>
            <a:picLocks noChangeAspect="1"/>
          </p:cNvPicPr>
          <p:nvPr/>
        </p:nvPicPr>
        <p:blipFill>
          <a:blip r:embed="rId2"/>
          <a:stretch>
            <a:fillRect/>
          </a:stretch>
        </p:blipFill>
        <p:spPr>
          <a:xfrm>
            <a:off x="948776" y="4440850"/>
            <a:ext cx="7246448" cy="1659349"/>
          </a:xfrm>
          <a:prstGeom prst="rect">
            <a:avLst/>
          </a:prstGeom>
        </p:spPr>
      </p:pic>
    </p:spTree>
    <p:extLst>
      <p:ext uri="{BB962C8B-B14F-4D97-AF65-F5344CB8AC3E}">
        <p14:creationId xmlns:p14="http://schemas.microsoft.com/office/powerpoint/2010/main" val="3451049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75FA28-3A87-4B6F-B959-D99C0980AAB1}"/>
              </a:ext>
            </a:extLst>
          </p:cNvPr>
          <p:cNvSpPr>
            <a:spLocks noGrp="1"/>
          </p:cNvSpPr>
          <p:nvPr>
            <p:ph type="sldNum" sz="quarter" idx="12"/>
          </p:nvPr>
        </p:nvSpPr>
        <p:spPr/>
        <p:txBody>
          <a:bodyPr/>
          <a:lstStyle/>
          <a:p>
            <a:fld id="{72A5E12F-523A-4D75-95A2-779F57F5D9E2}" type="slidenum">
              <a:rPr lang="zh-CN" altLang="en-US" smtClean="0"/>
              <a:t>32</a:t>
            </a:fld>
            <a:endParaRPr lang="zh-CN" altLang="en-US" dirty="0"/>
          </a:p>
        </p:txBody>
      </p:sp>
      <p:sp>
        <p:nvSpPr>
          <p:cNvPr id="3" name="文本框 2">
            <a:extLst>
              <a:ext uri="{FF2B5EF4-FFF2-40B4-BE49-F238E27FC236}">
                <a16:creationId xmlns:a16="http://schemas.microsoft.com/office/drawing/2014/main" id="{75D7D427-DBF1-4C12-A734-E5811F62689A}"/>
              </a:ext>
            </a:extLst>
          </p:cNvPr>
          <p:cNvSpPr txBox="1"/>
          <p:nvPr/>
        </p:nvSpPr>
        <p:spPr>
          <a:xfrm>
            <a:off x="735645" y="1148156"/>
            <a:ext cx="7672710"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目标</a:t>
            </a:r>
            <a:endParaRPr lang="en-US" altLang="zh-CN" b="1" dirty="0"/>
          </a:p>
          <a:p>
            <a:pPr marL="285750" indent="-285750">
              <a:buFont typeface="Arial" panose="020B0604020202020204" pitchFamily="34" charset="0"/>
              <a:buChar char="•"/>
            </a:pPr>
            <a:r>
              <a:rPr lang="zh-CN" altLang="en-US" dirty="0"/>
              <a:t>设计一个通过选择物品子集减少联邦推荐系统训练通信开销的算法</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b="1" dirty="0"/>
              <a:t>难点</a:t>
            </a:r>
            <a:endParaRPr lang="en-US" altLang="zh-CN" b="1" dirty="0"/>
          </a:p>
          <a:p>
            <a:pPr marL="285750" indent="-285750">
              <a:buFont typeface="Arial" panose="020B0604020202020204" pitchFamily="34" charset="0"/>
              <a:buChar char="•"/>
            </a:pPr>
            <a:r>
              <a:rPr lang="zh-CN" altLang="en-US" dirty="0"/>
              <a:t>服务器只能获得参与物品集的梯度信息，利用梯度信息选择物品子集</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物品集的数据分布异构，物品集的训练情况非常复杂，难以建模</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客户端的数据分布异构，只传输部分物品集会导致客户端训练时正样本过少，影响模型训练效果</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在减少单轮通信开销的同时保证训练的收敛速度</a:t>
            </a:r>
            <a:endParaRPr lang="en-US" altLang="zh-CN" dirty="0"/>
          </a:p>
          <a:p>
            <a:endParaRPr lang="en-US" altLang="zh-CN" dirty="0"/>
          </a:p>
          <a:p>
            <a:pPr marL="285750" indent="-285750">
              <a:buFont typeface="Arial" panose="020B0604020202020204" pitchFamily="34" charset="0"/>
              <a:buChar char="•"/>
            </a:pPr>
            <a:endParaRPr lang="en-US" altLang="zh-CN" dirty="0"/>
          </a:p>
        </p:txBody>
      </p:sp>
      <p:sp>
        <p:nvSpPr>
          <p:cNvPr id="10" name="文本框 9">
            <a:extLst>
              <a:ext uri="{FF2B5EF4-FFF2-40B4-BE49-F238E27FC236}">
                <a16:creationId xmlns:a16="http://schemas.microsoft.com/office/drawing/2014/main" id="{9BBF5BBA-209E-4381-A742-C7E438888D35}"/>
              </a:ext>
            </a:extLst>
          </p:cNvPr>
          <p:cNvSpPr txBox="1"/>
          <p:nvPr/>
        </p:nvSpPr>
        <p:spPr>
          <a:xfrm>
            <a:off x="428281" y="199434"/>
            <a:ext cx="6801194" cy="523220"/>
          </a:xfrm>
          <a:prstGeom prst="rect">
            <a:avLst/>
          </a:prstGeom>
          <a:noFill/>
        </p:spPr>
        <p:txBody>
          <a:bodyPr wrap="square" rtlCol="0">
            <a:sp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总结思考</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0395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75FA28-3A87-4B6F-B959-D99C0980AAB1}"/>
              </a:ext>
            </a:extLst>
          </p:cNvPr>
          <p:cNvSpPr>
            <a:spLocks noGrp="1"/>
          </p:cNvSpPr>
          <p:nvPr>
            <p:ph type="sldNum" sz="quarter" idx="12"/>
          </p:nvPr>
        </p:nvSpPr>
        <p:spPr/>
        <p:txBody>
          <a:bodyPr/>
          <a:lstStyle/>
          <a:p>
            <a:fld id="{72A5E12F-523A-4D75-95A2-779F57F5D9E2}" type="slidenum">
              <a:rPr lang="zh-CN" altLang="en-US" smtClean="0"/>
              <a:t>33</a:t>
            </a:fld>
            <a:endParaRPr lang="zh-CN" altLang="en-US" dirty="0"/>
          </a:p>
        </p:txBody>
      </p:sp>
      <p:sp>
        <p:nvSpPr>
          <p:cNvPr id="3" name="文本框 2">
            <a:extLst>
              <a:ext uri="{FF2B5EF4-FFF2-40B4-BE49-F238E27FC236}">
                <a16:creationId xmlns:a16="http://schemas.microsoft.com/office/drawing/2014/main" id="{75D7D427-DBF1-4C12-A734-E5811F62689A}"/>
              </a:ext>
            </a:extLst>
          </p:cNvPr>
          <p:cNvSpPr txBox="1"/>
          <p:nvPr/>
        </p:nvSpPr>
        <p:spPr>
          <a:xfrm>
            <a:off x="735645" y="1148156"/>
            <a:ext cx="7672710" cy="5078313"/>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物品集的数据分布异构</a:t>
            </a:r>
            <a:endParaRPr lang="en-US" altLang="zh-CN" b="1" dirty="0"/>
          </a:p>
          <a:p>
            <a:pPr marL="285750" indent="-285750">
              <a:buFont typeface="Arial" panose="020B0604020202020204" pitchFamily="34" charset="0"/>
              <a:buChar char="•"/>
            </a:pPr>
            <a:r>
              <a:rPr lang="zh-CN" altLang="en-US" dirty="0"/>
              <a:t>只靠物品梯度信息无法准确建模模型训练效果</a:t>
            </a:r>
            <a:endParaRPr lang="en-US" altLang="zh-CN" dirty="0"/>
          </a:p>
          <a:p>
            <a:pPr marL="285750" indent="-285750">
              <a:buFont typeface="Arial" panose="020B0604020202020204" pitchFamily="34" charset="0"/>
              <a:buChar char="•"/>
            </a:pPr>
            <a:r>
              <a:rPr lang="en-US" altLang="zh-CN" dirty="0" err="1"/>
              <a:t>E.g</a:t>
            </a:r>
            <a:r>
              <a:rPr lang="en-US" altLang="zh-CN" dirty="0"/>
              <a:t> </a:t>
            </a:r>
            <a:r>
              <a:rPr lang="en-US" altLang="zh-CN" dirty="0" err="1"/>
              <a:t>movielens</a:t>
            </a:r>
            <a:r>
              <a:rPr lang="en-US" altLang="zh-CN" dirty="0"/>
              <a:t> </a:t>
            </a:r>
          </a:p>
          <a:p>
            <a:pPr marL="285750" indent="-285750">
              <a:buFont typeface="Arial" panose="020B0604020202020204" pitchFamily="34" charset="0"/>
              <a:buChar char="•"/>
            </a:pPr>
            <a:r>
              <a:rPr lang="zh-CN" altLang="en-US" dirty="0"/>
              <a:t>玩具总动员</a:t>
            </a:r>
            <a:r>
              <a:rPr lang="en-US" altLang="zh-CN" dirty="0"/>
              <a:t>1</a:t>
            </a:r>
            <a:r>
              <a:rPr lang="zh-CN" altLang="en-US" dirty="0"/>
              <a:t>：</a:t>
            </a:r>
            <a:r>
              <a:rPr lang="en-US" altLang="zh-CN" dirty="0"/>
              <a:t>1271</a:t>
            </a:r>
            <a:r>
              <a:rPr lang="zh-CN" altLang="en-US" dirty="0"/>
              <a:t>条评分，教父</a:t>
            </a:r>
            <a:r>
              <a:rPr lang="en-US" altLang="zh-CN" dirty="0"/>
              <a:t>1</a:t>
            </a:r>
            <a:r>
              <a:rPr lang="zh-CN" altLang="en-US" dirty="0"/>
              <a:t>：</a:t>
            </a:r>
            <a:r>
              <a:rPr lang="en-US" altLang="zh-CN" dirty="0"/>
              <a:t>268</a:t>
            </a:r>
            <a:r>
              <a:rPr lang="zh-CN" altLang="en-US" dirty="0"/>
              <a:t>条评分</a:t>
            </a:r>
            <a:endParaRPr lang="en-US" altLang="zh-CN" dirty="0"/>
          </a:p>
          <a:p>
            <a:pPr marL="285750" indent="-285750">
              <a:buFont typeface="Arial" panose="020B0604020202020204" pitchFamily="34" charset="0"/>
              <a:buChar char="•"/>
            </a:pPr>
            <a:r>
              <a:rPr lang="zh-CN" altLang="en-US" dirty="0"/>
              <a:t>实际上玩具总动员一直无法收敛</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NCF</a:t>
            </a:r>
            <a:r>
              <a:rPr lang="zh-CN" altLang="en-US" dirty="0"/>
              <a:t>存在过拟合现象</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需要更仔细的对物品集训练收益进行建模</a:t>
            </a:r>
            <a:endParaRPr lang="en-US" altLang="zh-CN" dirty="0"/>
          </a:p>
          <a:p>
            <a:pPr marL="285750" indent="-285750">
              <a:buFont typeface="Arial" panose="020B0604020202020204" pitchFamily="34" charset="0"/>
              <a:buChar char="•"/>
            </a:pPr>
            <a:r>
              <a:rPr lang="zh-CN" altLang="en-US" dirty="0"/>
              <a:t>使用多臂老虎机解决</a:t>
            </a:r>
            <a:r>
              <a:rPr lang="en-US" altLang="zh-CN" dirty="0"/>
              <a:t>exploration and exploitation tradeoff</a:t>
            </a:r>
          </a:p>
          <a:p>
            <a:pPr marL="285750" indent="-285750">
              <a:buFont typeface="Arial" panose="020B0604020202020204" pitchFamily="34" charset="0"/>
              <a:buChar char="•"/>
            </a:pPr>
            <a:endParaRPr lang="en-US" altLang="zh-CN" dirty="0"/>
          </a:p>
        </p:txBody>
      </p:sp>
      <p:sp>
        <p:nvSpPr>
          <p:cNvPr id="10" name="文本框 9">
            <a:extLst>
              <a:ext uri="{FF2B5EF4-FFF2-40B4-BE49-F238E27FC236}">
                <a16:creationId xmlns:a16="http://schemas.microsoft.com/office/drawing/2014/main" id="{9BBF5BBA-209E-4381-A742-C7E438888D35}"/>
              </a:ext>
            </a:extLst>
          </p:cNvPr>
          <p:cNvSpPr txBox="1"/>
          <p:nvPr/>
        </p:nvSpPr>
        <p:spPr>
          <a:xfrm>
            <a:off x="428281" y="199434"/>
            <a:ext cx="6801194" cy="523220"/>
          </a:xfrm>
          <a:prstGeom prst="rect">
            <a:avLst/>
          </a:prstGeom>
          <a:noFill/>
        </p:spPr>
        <p:txBody>
          <a:bodyPr wrap="square" rtlCol="0">
            <a:sp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总结思考</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14133C01-C4CE-468F-8682-4FEA0C24FF5A}"/>
              </a:ext>
            </a:extLst>
          </p:cNvPr>
          <p:cNvPicPr>
            <a:picLocks noChangeAspect="1"/>
          </p:cNvPicPr>
          <p:nvPr/>
        </p:nvPicPr>
        <p:blipFill>
          <a:blip r:embed="rId2"/>
          <a:stretch>
            <a:fillRect/>
          </a:stretch>
        </p:blipFill>
        <p:spPr>
          <a:xfrm>
            <a:off x="1402538" y="3133315"/>
            <a:ext cx="6338923" cy="2020137"/>
          </a:xfrm>
          <a:prstGeom prst="rect">
            <a:avLst/>
          </a:prstGeom>
        </p:spPr>
      </p:pic>
      <p:sp>
        <p:nvSpPr>
          <p:cNvPr id="8" name="文本框 7">
            <a:extLst>
              <a:ext uri="{FF2B5EF4-FFF2-40B4-BE49-F238E27FC236}">
                <a16:creationId xmlns:a16="http://schemas.microsoft.com/office/drawing/2014/main" id="{1DA52037-2326-49CD-BD9E-910ABEF5F5CC}"/>
              </a:ext>
            </a:extLst>
          </p:cNvPr>
          <p:cNvSpPr txBox="1"/>
          <p:nvPr/>
        </p:nvSpPr>
        <p:spPr>
          <a:xfrm>
            <a:off x="660018" y="6312595"/>
            <a:ext cx="7823964" cy="400110"/>
          </a:xfrm>
          <a:prstGeom prst="rect">
            <a:avLst/>
          </a:prstGeom>
          <a:noFill/>
        </p:spPr>
        <p:txBody>
          <a:bodyPr wrap="square" rtlCol="0">
            <a:spAutoFit/>
          </a:bodyPr>
          <a:lstStyle/>
          <a:p>
            <a:r>
              <a:rPr lang="en-US" altLang="zh-CN" sz="1000" dirty="0" err="1">
                <a:latin typeface="Arial" panose="020B0604020202020204" pitchFamily="34" charset="0"/>
                <a:cs typeface="Arial" panose="020B0604020202020204" pitchFamily="34" charset="0"/>
              </a:rPr>
              <a:t>Xiangnan</a:t>
            </a:r>
            <a:r>
              <a:rPr lang="en-US" altLang="zh-CN" sz="1000" dirty="0">
                <a:latin typeface="Arial" panose="020B0604020202020204" pitchFamily="34" charset="0"/>
                <a:cs typeface="Arial" panose="020B0604020202020204" pitchFamily="34" charset="0"/>
              </a:rPr>
              <a:t> He, </a:t>
            </a:r>
            <a:r>
              <a:rPr lang="en-US" altLang="zh-CN" sz="1000" dirty="0" err="1">
                <a:latin typeface="Arial" panose="020B0604020202020204" pitchFamily="34" charset="0"/>
                <a:cs typeface="Arial" panose="020B0604020202020204" pitchFamily="34" charset="0"/>
              </a:rPr>
              <a:t>Lizi</a:t>
            </a:r>
            <a:r>
              <a:rPr lang="en-US" altLang="zh-CN" sz="1000" dirty="0">
                <a:latin typeface="Arial" panose="020B0604020202020204" pitchFamily="34" charset="0"/>
                <a:cs typeface="Arial" panose="020B0604020202020204" pitchFamily="34" charset="0"/>
              </a:rPr>
              <a:t> Liao, </a:t>
            </a:r>
            <a:r>
              <a:rPr lang="en-US" altLang="zh-CN" sz="1000" dirty="0" err="1">
                <a:latin typeface="Arial" panose="020B0604020202020204" pitchFamily="34" charset="0"/>
                <a:cs typeface="Arial" panose="020B0604020202020204" pitchFamily="34" charset="0"/>
              </a:rPr>
              <a:t>Hanwang</a:t>
            </a:r>
            <a:r>
              <a:rPr lang="en-US" altLang="zh-CN" sz="1000" dirty="0">
                <a:latin typeface="Arial" panose="020B0604020202020204" pitchFamily="34" charset="0"/>
                <a:cs typeface="Arial" panose="020B0604020202020204" pitchFamily="34" charset="0"/>
              </a:rPr>
              <a:t> Zhang, </a:t>
            </a:r>
            <a:r>
              <a:rPr lang="en-US" altLang="zh-CN" sz="1000" dirty="0" err="1">
                <a:latin typeface="Arial" panose="020B0604020202020204" pitchFamily="34" charset="0"/>
                <a:cs typeface="Arial" panose="020B0604020202020204" pitchFamily="34" charset="0"/>
              </a:rPr>
              <a:t>Liqiang</a:t>
            </a:r>
            <a:r>
              <a:rPr lang="en-US" altLang="zh-CN" sz="1000" dirty="0">
                <a:latin typeface="Arial" panose="020B0604020202020204" pitchFamily="34" charset="0"/>
                <a:cs typeface="Arial" panose="020B0604020202020204" pitchFamily="34" charset="0"/>
              </a:rPr>
              <a:t> </a:t>
            </a:r>
            <a:r>
              <a:rPr lang="en-US" altLang="zh-CN" sz="1000" dirty="0" err="1">
                <a:latin typeface="Arial" panose="020B0604020202020204" pitchFamily="34" charset="0"/>
                <a:cs typeface="Arial" panose="020B0604020202020204" pitchFamily="34" charset="0"/>
              </a:rPr>
              <a:t>Nie</a:t>
            </a:r>
            <a:r>
              <a:rPr lang="en-US" altLang="zh-CN" sz="1000" dirty="0">
                <a:latin typeface="Arial" panose="020B0604020202020204" pitchFamily="34" charset="0"/>
                <a:cs typeface="Arial" panose="020B0604020202020204" pitchFamily="34" charset="0"/>
              </a:rPr>
              <a:t>, Xia Hu, and Tat-Seng Chua. 2017. Neural Collaborative Filtering. In Proceedings of the 26th International Conference on World Wide Web (WWW '17). International World Wide Web Conferences Steering Committee</a:t>
            </a:r>
            <a:endParaRPr lang="zh-CN" alt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063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75FA28-3A87-4B6F-B959-D99C0980AAB1}"/>
              </a:ext>
            </a:extLst>
          </p:cNvPr>
          <p:cNvSpPr>
            <a:spLocks noGrp="1"/>
          </p:cNvSpPr>
          <p:nvPr>
            <p:ph type="sldNum" sz="quarter" idx="12"/>
          </p:nvPr>
        </p:nvSpPr>
        <p:spPr/>
        <p:txBody>
          <a:bodyPr/>
          <a:lstStyle/>
          <a:p>
            <a:fld id="{72A5E12F-523A-4D75-95A2-779F57F5D9E2}" type="slidenum">
              <a:rPr lang="zh-CN" altLang="en-US" smtClean="0"/>
              <a:t>34</a:t>
            </a:fld>
            <a:endParaRPr lang="zh-CN" altLang="en-US" dirty="0"/>
          </a:p>
        </p:txBody>
      </p:sp>
      <p:sp>
        <p:nvSpPr>
          <p:cNvPr id="3" name="文本框 2">
            <a:extLst>
              <a:ext uri="{FF2B5EF4-FFF2-40B4-BE49-F238E27FC236}">
                <a16:creationId xmlns:a16="http://schemas.microsoft.com/office/drawing/2014/main" id="{75D7D427-DBF1-4C12-A734-E5811F62689A}"/>
              </a:ext>
            </a:extLst>
          </p:cNvPr>
          <p:cNvSpPr txBox="1"/>
          <p:nvPr/>
        </p:nvSpPr>
        <p:spPr>
          <a:xfrm>
            <a:off x="735645" y="1148156"/>
            <a:ext cx="7672710" cy="4524315"/>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客户端的数据分布异构</a:t>
            </a:r>
            <a:endParaRPr lang="en-US" altLang="zh-CN" b="1" dirty="0"/>
          </a:p>
          <a:p>
            <a:pPr marL="285750" indent="-285750">
              <a:buFont typeface="Arial" panose="020B0604020202020204" pitchFamily="34" charset="0"/>
              <a:buChar char="•"/>
            </a:pPr>
            <a:r>
              <a:rPr lang="zh-CN" altLang="en-US" dirty="0"/>
              <a:t>推荐系统数据集非常稀疏，只传输部分物品集的话，用户端正样本数量非常少</a:t>
            </a:r>
            <a:endParaRPr lang="en-US" altLang="zh-CN" dirty="0"/>
          </a:p>
          <a:p>
            <a:pPr marL="285750" indent="-285750">
              <a:buFont typeface="Arial" panose="020B0604020202020204" pitchFamily="34" charset="0"/>
              <a:buChar char="•"/>
            </a:pPr>
            <a:r>
              <a:rPr lang="en-US" altLang="zh-CN" dirty="0"/>
              <a:t>NCF</a:t>
            </a:r>
            <a:r>
              <a:rPr lang="zh-CN" altLang="en-US" dirty="0"/>
              <a:t>等流行的推荐系统模型训练时对正负样本采样率有要求</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r>
              <a:rPr lang="zh-CN" altLang="en-US" dirty="0"/>
              <a:t>思路一：对客户端训练进行个性化，从每个用户的梯度推测其正样本</a:t>
            </a:r>
            <a:endParaRPr lang="en-US" altLang="zh-CN" dirty="0"/>
          </a:p>
          <a:p>
            <a:pPr marL="285750" indent="-285750">
              <a:buFont typeface="Arial" panose="020B0604020202020204" pitchFamily="34" charset="0"/>
              <a:buChar char="•"/>
            </a:pPr>
            <a:r>
              <a:rPr lang="zh-CN" altLang="en-US" dirty="0"/>
              <a:t>会造成隐私泄漏</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思路二：改进模型，使其能够在少量正样本的情况下进行训练</a:t>
            </a:r>
            <a:endParaRPr lang="en-US" altLang="zh-CN" dirty="0"/>
          </a:p>
        </p:txBody>
      </p:sp>
      <p:sp>
        <p:nvSpPr>
          <p:cNvPr id="10" name="文本框 9">
            <a:extLst>
              <a:ext uri="{FF2B5EF4-FFF2-40B4-BE49-F238E27FC236}">
                <a16:creationId xmlns:a16="http://schemas.microsoft.com/office/drawing/2014/main" id="{9BBF5BBA-209E-4381-A742-C7E438888D35}"/>
              </a:ext>
            </a:extLst>
          </p:cNvPr>
          <p:cNvSpPr txBox="1"/>
          <p:nvPr/>
        </p:nvSpPr>
        <p:spPr>
          <a:xfrm>
            <a:off x="428281" y="199434"/>
            <a:ext cx="6801194" cy="523220"/>
          </a:xfrm>
          <a:prstGeom prst="rect">
            <a:avLst/>
          </a:prstGeom>
          <a:noFill/>
        </p:spPr>
        <p:txBody>
          <a:bodyPr wrap="square" rtlCol="0">
            <a:spAutoFit/>
          </a:bodyPr>
          <a:lstStyle/>
          <a:p>
            <a:r>
              <a:rPr lang="zh-CN" altLang="en-US" sz="2800" b="1" spc="200" dirty="0">
                <a:solidFill>
                  <a:schemeClr val="bg1"/>
                </a:solidFill>
                <a:latin typeface="Calibri" panose="020F0502020204030204" pitchFamily="34" charset="0"/>
                <a:ea typeface="微软雅黑" panose="020B0503020204020204" pitchFamily="34" charset="-122"/>
              </a:rPr>
              <a:t>总结思考</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pic>
        <p:nvPicPr>
          <p:cNvPr id="5" name="图片 4">
            <a:extLst>
              <a:ext uri="{FF2B5EF4-FFF2-40B4-BE49-F238E27FC236}">
                <a16:creationId xmlns:a16="http://schemas.microsoft.com/office/drawing/2014/main" id="{E567BCAA-D9A5-43A2-8E46-456402E0F299}"/>
              </a:ext>
            </a:extLst>
          </p:cNvPr>
          <p:cNvPicPr>
            <a:picLocks noChangeAspect="1"/>
          </p:cNvPicPr>
          <p:nvPr/>
        </p:nvPicPr>
        <p:blipFill>
          <a:blip r:embed="rId2"/>
          <a:stretch>
            <a:fillRect/>
          </a:stretch>
        </p:blipFill>
        <p:spPr>
          <a:xfrm>
            <a:off x="1227221" y="2416032"/>
            <a:ext cx="6689558" cy="2025935"/>
          </a:xfrm>
          <a:prstGeom prst="rect">
            <a:avLst/>
          </a:prstGeom>
        </p:spPr>
      </p:pic>
      <p:sp>
        <p:nvSpPr>
          <p:cNvPr id="6" name="文本框 5">
            <a:extLst>
              <a:ext uri="{FF2B5EF4-FFF2-40B4-BE49-F238E27FC236}">
                <a16:creationId xmlns:a16="http://schemas.microsoft.com/office/drawing/2014/main" id="{BA1F82F7-BFC9-4802-A01B-ECE2D794C05F}"/>
              </a:ext>
            </a:extLst>
          </p:cNvPr>
          <p:cNvSpPr txBox="1"/>
          <p:nvPr/>
        </p:nvSpPr>
        <p:spPr>
          <a:xfrm>
            <a:off x="660018" y="6312595"/>
            <a:ext cx="7823964" cy="400110"/>
          </a:xfrm>
          <a:prstGeom prst="rect">
            <a:avLst/>
          </a:prstGeom>
          <a:noFill/>
        </p:spPr>
        <p:txBody>
          <a:bodyPr wrap="square" rtlCol="0">
            <a:spAutoFit/>
          </a:bodyPr>
          <a:lstStyle/>
          <a:p>
            <a:r>
              <a:rPr lang="en-US" altLang="zh-CN" sz="1000" dirty="0" err="1">
                <a:latin typeface="Arial" panose="020B0604020202020204" pitchFamily="34" charset="0"/>
                <a:cs typeface="Arial" panose="020B0604020202020204" pitchFamily="34" charset="0"/>
              </a:rPr>
              <a:t>Xiangnan</a:t>
            </a:r>
            <a:r>
              <a:rPr lang="en-US" altLang="zh-CN" sz="1000" dirty="0">
                <a:latin typeface="Arial" panose="020B0604020202020204" pitchFamily="34" charset="0"/>
                <a:cs typeface="Arial" panose="020B0604020202020204" pitchFamily="34" charset="0"/>
              </a:rPr>
              <a:t> He, </a:t>
            </a:r>
            <a:r>
              <a:rPr lang="en-US" altLang="zh-CN" sz="1000" dirty="0" err="1">
                <a:latin typeface="Arial" panose="020B0604020202020204" pitchFamily="34" charset="0"/>
                <a:cs typeface="Arial" panose="020B0604020202020204" pitchFamily="34" charset="0"/>
              </a:rPr>
              <a:t>Lizi</a:t>
            </a:r>
            <a:r>
              <a:rPr lang="en-US" altLang="zh-CN" sz="1000" dirty="0">
                <a:latin typeface="Arial" panose="020B0604020202020204" pitchFamily="34" charset="0"/>
                <a:cs typeface="Arial" panose="020B0604020202020204" pitchFamily="34" charset="0"/>
              </a:rPr>
              <a:t> Liao, </a:t>
            </a:r>
            <a:r>
              <a:rPr lang="en-US" altLang="zh-CN" sz="1000" dirty="0" err="1">
                <a:latin typeface="Arial" panose="020B0604020202020204" pitchFamily="34" charset="0"/>
                <a:cs typeface="Arial" panose="020B0604020202020204" pitchFamily="34" charset="0"/>
              </a:rPr>
              <a:t>Hanwang</a:t>
            </a:r>
            <a:r>
              <a:rPr lang="en-US" altLang="zh-CN" sz="1000" dirty="0">
                <a:latin typeface="Arial" panose="020B0604020202020204" pitchFamily="34" charset="0"/>
                <a:cs typeface="Arial" panose="020B0604020202020204" pitchFamily="34" charset="0"/>
              </a:rPr>
              <a:t> Zhang, </a:t>
            </a:r>
            <a:r>
              <a:rPr lang="en-US" altLang="zh-CN" sz="1000" dirty="0" err="1">
                <a:latin typeface="Arial" panose="020B0604020202020204" pitchFamily="34" charset="0"/>
                <a:cs typeface="Arial" panose="020B0604020202020204" pitchFamily="34" charset="0"/>
              </a:rPr>
              <a:t>Liqiang</a:t>
            </a:r>
            <a:r>
              <a:rPr lang="en-US" altLang="zh-CN" sz="1000" dirty="0">
                <a:latin typeface="Arial" panose="020B0604020202020204" pitchFamily="34" charset="0"/>
                <a:cs typeface="Arial" panose="020B0604020202020204" pitchFamily="34" charset="0"/>
              </a:rPr>
              <a:t> </a:t>
            </a:r>
            <a:r>
              <a:rPr lang="en-US" altLang="zh-CN" sz="1000" dirty="0" err="1">
                <a:latin typeface="Arial" panose="020B0604020202020204" pitchFamily="34" charset="0"/>
                <a:cs typeface="Arial" panose="020B0604020202020204" pitchFamily="34" charset="0"/>
              </a:rPr>
              <a:t>Nie</a:t>
            </a:r>
            <a:r>
              <a:rPr lang="en-US" altLang="zh-CN" sz="1000" dirty="0">
                <a:latin typeface="Arial" panose="020B0604020202020204" pitchFamily="34" charset="0"/>
                <a:cs typeface="Arial" panose="020B0604020202020204" pitchFamily="34" charset="0"/>
              </a:rPr>
              <a:t>, Xia Hu, and Tat-Seng Chua. 2017. Neural Collaborative Filtering. In Proceedings of the 26th International Conference on World Wide Web (WWW '17). International World Wide Web Conferences Steering Committee</a:t>
            </a:r>
            <a:endParaRPr lang="zh-CN" alt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063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0" y="2277691"/>
            <a:ext cx="9144000" cy="1943844"/>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Box 4"/>
          <p:cNvSpPr txBox="1"/>
          <p:nvPr/>
        </p:nvSpPr>
        <p:spPr>
          <a:xfrm>
            <a:off x="0" y="2464783"/>
            <a:ext cx="9144000" cy="156966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感谢各位老师和同学！</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请大家提出宝贵意见！</a:t>
            </a:r>
          </a:p>
        </p:txBody>
      </p:sp>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06" y="355983"/>
            <a:ext cx="23034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204796"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Recommendation System</a:t>
            </a:r>
          </a:p>
        </p:txBody>
      </p:sp>
      <p:pic>
        <p:nvPicPr>
          <p:cNvPr id="3" name="图片 2">
            <a:extLst>
              <a:ext uri="{FF2B5EF4-FFF2-40B4-BE49-F238E27FC236}">
                <a16:creationId xmlns:a16="http://schemas.microsoft.com/office/drawing/2014/main" id="{D3A40086-81F5-48C3-9275-B8688D20717E}"/>
              </a:ext>
            </a:extLst>
          </p:cNvPr>
          <p:cNvPicPr>
            <a:picLocks noChangeAspect="1"/>
          </p:cNvPicPr>
          <p:nvPr/>
        </p:nvPicPr>
        <p:blipFill>
          <a:blip r:embed="rId3"/>
          <a:stretch>
            <a:fillRect/>
          </a:stretch>
        </p:blipFill>
        <p:spPr>
          <a:xfrm>
            <a:off x="572086" y="1542757"/>
            <a:ext cx="2730157" cy="2532456"/>
          </a:xfrm>
          <a:prstGeom prst="rect">
            <a:avLst/>
          </a:prstGeom>
        </p:spPr>
      </p:pic>
      <p:sp>
        <p:nvSpPr>
          <p:cNvPr id="6" name="文本框 5">
            <a:extLst>
              <a:ext uri="{FF2B5EF4-FFF2-40B4-BE49-F238E27FC236}">
                <a16:creationId xmlns:a16="http://schemas.microsoft.com/office/drawing/2014/main" id="{8100EAD9-E9F9-49FA-AC96-A2B6D5CEE6DA}"/>
              </a:ext>
            </a:extLst>
          </p:cNvPr>
          <p:cNvSpPr txBox="1"/>
          <p:nvPr/>
        </p:nvSpPr>
        <p:spPr>
          <a:xfrm>
            <a:off x="572086" y="1134794"/>
            <a:ext cx="3165231" cy="369332"/>
          </a:xfrm>
          <a:prstGeom prst="rect">
            <a:avLst/>
          </a:prstGeom>
          <a:noFill/>
        </p:spPr>
        <p:txBody>
          <a:bodyPr wrap="square" rtlCol="0">
            <a:spAutoFit/>
          </a:bodyPr>
          <a:lstStyle/>
          <a:p>
            <a:r>
              <a:rPr lang="en-US" altLang="zh-CN" dirty="0"/>
              <a:t>Information Explosion</a:t>
            </a:r>
            <a:endParaRPr lang="zh-CN" altLang="en-US" dirty="0"/>
          </a:p>
        </p:txBody>
      </p:sp>
      <p:pic>
        <p:nvPicPr>
          <p:cNvPr id="16" name="图片 15">
            <a:extLst>
              <a:ext uri="{FF2B5EF4-FFF2-40B4-BE49-F238E27FC236}">
                <a16:creationId xmlns:a16="http://schemas.microsoft.com/office/drawing/2014/main" id="{86891AEC-1E31-407A-B6DA-06D9485DF737}"/>
              </a:ext>
            </a:extLst>
          </p:cNvPr>
          <p:cNvPicPr>
            <a:picLocks noChangeAspect="1"/>
          </p:cNvPicPr>
          <p:nvPr/>
        </p:nvPicPr>
        <p:blipFill>
          <a:blip r:embed="rId4"/>
          <a:stretch>
            <a:fillRect/>
          </a:stretch>
        </p:blipFill>
        <p:spPr>
          <a:xfrm>
            <a:off x="5463158" y="3299992"/>
            <a:ext cx="3108756" cy="2497483"/>
          </a:xfrm>
          <a:prstGeom prst="rect">
            <a:avLst/>
          </a:prstGeom>
        </p:spPr>
      </p:pic>
      <p:sp>
        <p:nvSpPr>
          <p:cNvPr id="17" name="文本框 16">
            <a:extLst>
              <a:ext uri="{FF2B5EF4-FFF2-40B4-BE49-F238E27FC236}">
                <a16:creationId xmlns:a16="http://schemas.microsoft.com/office/drawing/2014/main" id="{5AB094CC-F7C4-44CD-903E-EFDFEF00FF48}"/>
              </a:ext>
            </a:extLst>
          </p:cNvPr>
          <p:cNvSpPr txBox="1"/>
          <p:nvPr/>
        </p:nvSpPr>
        <p:spPr>
          <a:xfrm>
            <a:off x="5514535" y="2846363"/>
            <a:ext cx="2982351" cy="369332"/>
          </a:xfrm>
          <a:prstGeom prst="rect">
            <a:avLst/>
          </a:prstGeom>
          <a:noFill/>
        </p:spPr>
        <p:txBody>
          <a:bodyPr wrap="square" rtlCol="0">
            <a:spAutoFit/>
          </a:bodyPr>
          <a:lstStyle/>
          <a:p>
            <a:r>
              <a:rPr lang="en-US" altLang="zh-CN" dirty="0"/>
              <a:t>Recommend items to user</a:t>
            </a:r>
            <a:endParaRPr lang="zh-CN" altLang="en-US" dirty="0"/>
          </a:p>
        </p:txBody>
      </p:sp>
      <p:sp>
        <p:nvSpPr>
          <p:cNvPr id="22" name="箭头: 右 21">
            <a:extLst>
              <a:ext uri="{FF2B5EF4-FFF2-40B4-BE49-F238E27FC236}">
                <a16:creationId xmlns:a16="http://schemas.microsoft.com/office/drawing/2014/main" id="{7A258426-26BA-403C-B4AB-657F98E346B5}"/>
              </a:ext>
            </a:extLst>
          </p:cNvPr>
          <p:cNvSpPr/>
          <p:nvPr/>
        </p:nvSpPr>
        <p:spPr>
          <a:xfrm>
            <a:off x="3587262" y="3215695"/>
            <a:ext cx="1505243" cy="934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3678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204796"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Recommendation System</a:t>
            </a:r>
          </a:p>
        </p:txBody>
      </p:sp>
      <p:sp>
        <p:nvSpPr>
          <p:cNvPr id="5" name="文本框 4">
            <a:extLst>
              <a:ext uri="{FF2B5EF4-FFF2-40B4-BE49-F238E27FC236}">
                <a16:creationId xmlns:a16="http://schemas.microsoft.com/office/drawing/2014/main" id="{83004D8E-1C7B-44E0-80E6-A1F2CDD9411D}"/>
              </a:ext>
            </a:extLst>
          </p:cNvPr>
          <p:cNvSpPr txBox="1"/>
          <p:nvPr/>
        </p:nvSpPr>
        <p:spPr>
          <a:xfrm>
            <a:off x="576775" y="937846"/>
            <a:ext cx="7319890" cy="584775"/>
          </a:xfrm>
          <a:prstGeom prst="rect">
            <a:avLst/>
          </a:prstGeom>
          <a:noFill/>
        </p:spPr>
        <p:txBody>
          <a:bodyPr wrap="square" rtlCol="0">
            <a:spAutoFit/>
          </a:bodyPr>
          <a:lstStyle/>
          <a:p>
            <a:r>
              <a:rPr lang="zh-CN" altLang="en-US" sz="3200" dirty="0"/>
              <a:t>推荐系统</a:t>
            </a:r>
          </a:p>
        </p:txBody>
      </p:sp>
      <p:grpSp>
        <p:nvGrpSpPr>
          <p:cNvPr id="11" name="组合 10">
            <a:extLst>
              <a:ext uri="{FF2B5EF4-FFF2-40B4-BE49-F238E27FC236}">
                <a16:creationId xmlns:a16="http://schemas.microsoft.com/office/drawing/2014/main" id="{D543C190-1532-47B0-947A-63238411AFD4}"/>
              </a:ext>
            </a:extLst>
          </p:cNvPr>
          <p:cNvGrpSpPr/>
          <p:nvPr/>
        </p:nvGrpSpPr>
        <p:grpSpPr>
          <a:xfrm>
            <a:off x="496471" y="3122897"/>
            <a:ext cx="1022839" cy="1065255"/>
            <a:chOff x="899746" y="2509909"/>
            <a:chExt cx="1697501" cy="1767895"/>
          </a:xfrm>
        </p:grpSpPr>
        <p:pic>
          <p:nvPicPr>
            <p:cNvPr id="4" name="图片 3">
              <a:extLst>
                <a:ext uri="{FF2B5EF4-FFF2-40B4-BE49-F238E27FC236}">
                  <a16:creationId xmlns:a16="http://schemas.microsoft.com/office/drawing/2014/main" id="{F316D83C-048D-4C3E-8891-21DEBFB73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214" y="2509909"/>
              <a:ext cx="1398563" cy="1398563"/>
            </a:xfrm>
            <a:prstGeom prst="rect">
              <a:avLst/>
            </a:prstGeom>
          </p:spPr>
        </p:pic>
        <p:sp>
          <p:nvSpPr>
            <p:cNvPr id="10" name="文本框 9">
              <a:extLst>
                <a:ext uri="{FF2B5EF4-FFF2-40B4-BE49-F238E27FC236}">
                  <a16:creationId xmlns:a16="http://schemas.microsoft.com/office/drawing/2014/main" id="{F65A0863-9CD6-44B5-981E-827099F073B6}"/>
                </a:ext>
              </a:extLst>
            </p:cNvPr>
            <p:cNvSpPr txBox="1"/>
            <p:nvPr/>
          </p:nvSpPr>
          <p:spPr>
            <a:xfrm>
              <a:off x="899746" y="3908472"/>
              <a:ext cx="1697501" cy="369332"/>
            </a:xfrm>
            <a:prstGeom prst="rect">
              <a:avLst/>
            </a:prstGeom>
            <a:noFill/>
          </p:spPr>
          <p:txBody>
            <a:bodyPr wrap="square" rtlCol="0">
              <a:spAutoFit/>
            </a:bodyPr>
            <a:lstStyle/>
            <a:p>
              <a:pPr algn="ctr"/>
              <a:r>
                <a:rPr lang="en-US" altLang="zh-CN" dirty="0"/>
                <a:t>User</a:t>
              </a:r>
              <a:endParaRPr lang="zh-CN" altLang="en-US" dirty="0"/>
            </a:p>
          </p:txBody>
        </p:sp>
      </p:grpSp>
      <p:grpSp>
        <p:nvGrpSpPr>
          <p:cNvPr id="8" name="组合 7">
            <a:extLst>
              <a:ext uri="{FF2B5EF4-FFF2-40B4-BE49-F238E27FC236}">
                <a16:creationId xmlns:a16="http://schemas.microsoft.com/office/drawing/2014/main" id="{EDEC1137-E7C7-4463-BE49-79190DD60ECE}"/>
              </a:ext>
            </a:extLst>
          </p:cNvPr>
          <p:cNvGrpSpPr/>
          <p:nvPr/>
        </p:nvGrpSpPr>
        <p:grpSpPr>
          <a:xfrm>
            <a:off x="3222498" y="1785503"/>
            <a:ext cx="2077329" cy="3526729"/>
            <a:chOff x="3099581" y="1737555"/>
            <a:chExt cx="2264899" cy="3845170"/>
          </a:xfrm>
        </p:grpSpPr>
        <p:sp>
          <p:nvSpPr>
            <p:cNvPr id="12" name="矩形: 圆角 11">
              <a:extLst>
                <a:ext uri="{FF2B5EF4-FFF2-40B4-BE49-F238E27FC236}">
                  <a16:creationId xmlns:a16="http://schemas.microsoft.com/office/drawing/2014/main" id="{069C182C-621C-452E-B96C-67C9BE98C167}"/>
                </a:ext>
              </a:extLst>
            </p:cNvPr>
            <p:cNvSpPr/>
            <p:nvPr/>
          </p:nvSpPr>
          <p:spPr>
            <a:xfrm>
              <a:off x="3099581" y="1737555"/>
              <a:ext cx="2264899" cy="3845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F52B4D1-59C8-442E-B9B0-CE6AE5BC84C0}"/>
                </a:ext>
              </a:extLst>
            </p:cNvPr>
            <p:cNvSpPr txBox="1"/>
            <p:nvPr/>
          </p:nvSpPr>
          <p:spPr>
            <a:xfrm>
              <a:off x="3549747" y="1904468"/>
              <a:ext cx="1364566" cy="369332"/>
            </a:xfrm>
            <a:prstGeom prst="rect">
              <a:avLst/>
            </a:prstGeom>
            <a:noFill/>
          </p:spPr>
          <p:txBody>
            <a:bodyPr wrap="square" rtlCol="0">
              <a:spAutoFit/>
            </a:bodyPr>
            <a:lstStyle/>
            <a:p>
              <a:pPr algn="ctr"/>
              <a:r>
                <a:rPr lang="en-US" altLang="zh-CN" dirty="0">
                  <a:solidFill>
                    <a:schemeClr val="bg1"/>
                  </a:solidFill>
                </a:rPr>
                <a:t>Application</a:t>
              </a:r>
              <a:endParaRPr lang="zh-CN" altLang="en-US" dirty="0">
                <a:solidFill>
                  <a:schemeClr val="bg1"/>
                </a:solidFill>
              </a:endParaRPr>
            </a:p>
          </p:txBody>
        </p:sp>
        <p:sp>
          <p:nvSpPr>
            <p:cNvPr id="14" name="流程图: 可选过程 13">
              <a:extLst>
                <a:ext uri="{FF2B5EF4-FFF2-40B4-BE49-F238E27FC236}">
                  <a16:creationId xmlns:a16="http://schemas.microsoft.com/office/drawing/2014/main" id="{0726C277-A560-4126-A2D6-EA83C4975D25}"/>
                </a:ext>
              </a:extLst>
            </p:cNvPr>
            <p:cNvSpPr/>
            <p:nvPr/>
          </p:nvSpPr>
          <p:spPr>
            <a:xfrm>
              <a:off x="3514577" y="2414919"/>
              <a:ext cx="1434905" cy="55333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Item 1</a:t>
              </a:r>
              <a:endParaRPr lang="zh-CN" altLang="en-US" dirty="0"/>
            </a:p>
          </p:txBody>
        </p:sp>
        <p:sp>
          <p:nvSpPr>
            <p:cNvPr id="18" name="流程图: 可选过程 17">
              <a:extLst>
                <a:ext uri="{FF2B5EF4-FFF2-40B4-BE49-F238E27FC236}">
                  <a16:creationId xmlns:a16="http://schemas.microsoft.com/office/drawing/2014/main" id="{70274601-B40C-4ADA-BF2E-6FF6857474D3}"/>
                </a:ext>
              </a:extLst>
            </p:cNvPr>
            <p:cNvSpPr/>
            <p:nvPr/>
          </p:nvSpPr>
          <p:spPr>
            <a:xfrm>
              <a:off x="3514576" y="3109368"/>
              <a:ext cx="1434905" cy="55333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Item 2</a:t>
              </a:r>
              <a:endParaRPr lang="zh-CN" altLang="en-US" dirty="0"/>
            </a:p>
          </p:txBody>
        </p:sp>
        <p:sp>
          <p:nvSpPr>
            <p:cNvPr id="19" name="流程图: 可选过程 18">
              <a:extLst>
                <a:ext uri="{FF2B5EF4-FFF2-40B4-BE49-F238E27FC236}">
                  <a16:creationId xmlns:a16="http://schemas.microsoft.com/office/drawing/2014/main" id="{02668A05-C558-4178-9B1E-F95324BCFF49}"/>
                </a:ext>
              </a:extLst>
            </p:cNvPr>
            <p:cNvSpPr/>
            <p:nvPr/>
          </p:nvSpPr>
          <p:spPr>
            <a:xfrm>
              <a:off x="3507543" y="3803817"/>
              <a:ext cx="1434905" cy="55333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Item 3</a:t>
              </a:r>
              <a:endParaRPr lang="zh-CN" altLang="en-US" dirty="0"/>
            </a:p>
          </p:txBody>
        </p:sp>
        <p:sp>
          <p:nvSpPr>
            <p:cNvPr id="20" name="流程图: 可选过程 19">
              <a:extLst>
                <a:ext uri="{FF2B5EF4-FFF2-40B4-BE49-F238E27FC236}">
                  <a16:creationId xmlns:a16="http://schemas.microsoft.com/office/drawing/2014/main" id="{83B88BD2-EBC9-40C5-B9C7-5CA86786B495}"/>
                </a:ext>
              </a:extLst>
            </p:cNvPr>
            <p:cNvSpPr/>
            <p:nvPr/>
          </p:nvSpPr>
          <p:spPr>
            <a:xfrm>
              <a:off x="3514575" y="4498266"/>
              <a:ext cx="1434905" cy="55333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Item 4</a:t>
              </a:r>
              <a:endParaRPr lang="zh-CN" altLang="en-US" dirty="0"/>
            </a:p>
          </p:txBody>
        </p:sp>
      </p:grpSp>
      <p:cxnSp>
        <p:nvCxnSpPr>
          <p:cNvPr id="21" name="直接箭头连接符 20">
            <a:extLst>
              <a:ext uri="{FF2B5EF4-FFF2-40B4-BE49-F238E27FC236}">
                <a16:creationId xmlns:a16="http://schemas.microsoft.com/office/drawing/2014/main" id="{0C998469-FE4F-4B62-BFCA-5407670E1DB7}"/>
              </a:ext>
            </a:extLst>
          </p:cNvPr>
          <p:cNvCxnSpPr>
            <a:cxnSpLocks/>
          </p:cNvCxnSpPr>
          <p:nvPr/>
        </p:nvCxnSpPr>
        <p:spPr>
          <a:xfrm flipV="1">
            <a:off x="1805353" y="2757269"/>
            <a:ext cx="1181687" cy="478300"/>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5FD899A-383E-455C-8198-4CC34543EFCB}"/>
              </a:ext>
            </a:extLst>
          </p:cNvPr>
          <p:cNvCxnSpPr>
            <a:cxnSpLocks/>
          </p:cNvCxnSpPr>
          <p:nvPr/>
        </p:nvCxnSpPr>
        <p:spPr>
          <a:xfrm>
            <a:off x="1827831" y="3550156"/>
            <a:ext cx="1159209" cy="1"/>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8D69458-4BA8-44B6-BE80-7664D934F082}"/>
              </a:ext>
            </a:extLst>
          </p:cNvPr>
          <p:cNvCxnSpPr/>
          <p:nvPr/>
        </p:nvCxnSpPr>
        <p:spPr>
          <a:xfrm flipV="1">
            <a:off x="1899138" y="2757268"/>
            <a:ext cx="1087902" cy="440787"/>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20D3316-8471-44BE-A9D4-25C39B506D21}"/>
              </a:ext>
            </a:extLst>
          </p:cNvPr>
          <p:cNvCxnSpPr>
            <a:cxnSpLocks/>
          </p:cNvCxnSpPr>
          <p:nvPr/>
        </p:nvCxnSpPr>
        <p:spPr>
          <a:xfrm>
            <a:off x="1805353" y="3864743"/>
            <a:ext cx="1139484" cy="430592"/>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7F86491-E508-452B-B26F-5A1498D81D98}"/>
              </a:ext>
            </a:extLst>
          </p:cNvPr>
          <p:cNvSpPr txBox="1"/>
          <p:nvPr/>
        </p:nvSpPr>
        <p:spPr>
          <a:xfrm>
            <a:off x="1743221" y="2470034"/>
            <a:ext cx="1263748" cy="369332"/>
          </a:xfrm>
          <a:prstGeom prst="rect">
            <a:avLst/>
          </a:prstGeom>
          <a:noFill/>
        </p:spPr>
        <p:txBody>
          <a:bodyPr wrap="square" rtlCol="0">
            <a:spAutoFit/>
          </a:bodyPr>
          <a:lstStyle/>
          <a:p>
            <a:pPr algn="ctr"/>
            <a:r>
              <a:rPr lang="en-US" altLang="zh-CN" dirty="0"/>
              <a:t>Like/dislike</a:t>
            </a:r>
            <a:endParaRPr lang="zh-CN" altLang="en-US" dirty="0"/>
          </a:p>
        </p:txBody>
      </p:sp>
      <p:sp>
        <p:nvSpPr>
          <p:cNvPr id="36" name="文本框 35">
            <a:extLst>
              <a:ext uri="{FF2B5EF4-FFF2-40B4-BE49-F238E27FC236}">
                <a16:creationId xmlns:a16="http://schemas.microsoft.com/office/drawing/2014/main" id="{54FAE9DD-A6A4-4CB9-BF1D-196F2F1F6A17}"/>
              </a:ext>
            </a:extLst>
          </p:cNvPr>
          <p:cNvSpPr txBox="1"/>
          <p:nvPr/>
        </p:nvSpPr>
        <p:spPr>
          <a:xfrm>
            <a:off x="1758461" y="3179536"/>
            <a:ext cx="1263748" cy="369332"/>
          </a:xfrm>
          <a:prstGeom prst="rect">
            <a:avLst/>
          </a:prstGeom>
          <a:noFill/>
        </p:spPr>
        <p:txBody>
          <a:bodyPr wrap="square" rtlCol="0">
            <a:spAutoFit/>
          </a:bodyPr>
          <a:lstStyle/>
          <a:p>
            <a:pPr algn="ctr"/>
            <a:r>
              <a:rPr lang="en-US" altLang="zh-CN" dirty="0"/>
              <a:t>Buy/watch</a:t>
            </a:r>
            <a:endParaRPr lang="zh-CN" altLang="en-US" dirty="0"/>
          </a:p>
        </p:txBody>
      </p:sp>
      <p:sp>
        <p:nvSpPr>
          <p:cNvPr id="37" name="文本框 36">
            <a:extLst>
              <a:ext uri="{FF2B5EF4-FFF2-40B4-BE49-F238E27FC236}">
                <a16:creationId xmlns:a16="http://schemas.microsoft.com/office/drawing/2014/main" id="{C6FFA8A4-C6B0-44A9-A016-A498C8D53E59}"/>
              </a:ext>
            </a:extLst>
          </p:cNvPr>
          <p:cNvSpPr txBox="1"/>
          <p:nvPr/>
        </p:nvSpPr>
        <p:spPr>
          <a:xfrm>
            <a:off x="1758461" y="3645703"/>
            <a:ext cx="1263748" cy="369332"/>
          </a:xfrm>
          <a:prstGeom prst="rect">
            <a:avLst/>
          </a:prstGeom>
          <a:noFill/>
        </p:spPr>
        <p:txBody>
          <a:bodyPr wrap="square" rtlCol="0">
            <a:spAutoFit/>
          </a:bodyPr>
          <a:lstStyle/>
          <a:p>
            <a:pPr algn="ctr"/>
            <a:r>
              <a:rPr lang="en-US" altLang="zh-CN" dirty="0"/>
              <a:t>Rate</a:t>
            </a:r>
            <a:endParaRPr lang="zh-CN" altLang="en-US" dirty="0"/>
          </a:p>
        </p:txBody>
      </p:sp>
      <p:pic>
        <p:nvPicPr>
          <p:cNvPr id="24" name="图片 23">
            <a:extLst>
              <a:ext uri="{FF2B5EF4-FFF2-40B4-BE49-F238E27FC236}">
                <a16:creationId xmlns:a16="http://schemas.microsoft.com/office/drawing/2014/main" id="{8E8A9702-9B11-47DB-8936-C3EDD3BEE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36" y="3204710"/>
            <a:ext cx="737734" cy="671463"/>
          </a:xfrm>
          <a:prstGeom prst="rect">
            <a:avLst/>
          </a:prstGeom>
        </p:spPr>
      </p:pic>
      <p:sp>
        <p:nvSpPr>
          <p:cNvPr id="29" name="文本框 28">
            <a:extLst>
              <a:ext uri="{FF2B5EF4-FFF2-40B4-BE49-F238E27FC236}">
                <a16:creationId xmlns:a16="http://schemas.microsoft.com/office/drawing/2014/main" id="{3A990D7D-3079-4B23-A9B4-BE0D92DAE096}"/>
              </a:ext>
            </a:extLst>
          </p:cNvPr>
          <p:cNvSpPr txBox="1"/>
          <p:nvPr/>
        </p:nvSpPr>
        <p:spPr>
          <a:xfrm>
            <a:off x="6719322" y="3995398"/>
            <a:ext cx="2673623" cy="646331"/>
          </a:xfrm>
          <a:prstGeom prst="rect">
            <a:avLst/>
          </a:prstGeom>
          <a:noFill/>
        </p:spPr>
        <p:txBody>
          <a:bodyPr wrap="square" rtlCol="0">
            <a:spAutoFit/>
          </a:bodyPr>
          <a:lstStyle/>
          <a:p>
            <a:pPr algn="ctr"/>
            <a:r>
              <a:rPr lang="en-US" altLang="zh-CN" dirty="0"/>
              <a:t>Recommendation </a:t>
            </a:r>
          </a:p>
          <a:p>
            <a:pPr algn="ctr"/>
            <a:r>
              <a:rPr lang="en-US" altLang="zh-CN" dirty="0"/>
              <a:t>system</a:t>
            </a:r>
            <a:endParaRPr lang="zh-CN" altLang="en-US" dirty="0"/>
          </a:p>
        </p:txBody>
      </p:sp>
      <p:cxnSp>
        <p:nvCxnSpPr>
          <p:cNvPr id="34" name="直接箭头连接符 33">
            <a:extLst>
              <a:ext uri="{FF2B5EF4-FFF2-40B4-BE49-F238E27FC236}">
                <a16:creationId xmlns:a16="http://schemas.microsoft.com/office/drawing/2014/main" id="{44E323DD-CA9D-431F-9EE3-08D417438167}"/>
              </a:ext>
            </a:extLst>
          </p:cNvPr>
          <p:cNvCxnSpPr>
            <a:cxnSpLocks/>
          </p:cNvCxnSpPr>
          <p:nvPr/>
        </p:nvCxnSpPr>
        <p:spPr>
          <a:xfrm>
            <a:off x="5589562" y="3127512"/>
            <a:ext cx="1159209" cy="1"/>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06AECB8-C5DD-4A8B-8BFD-F483CAE50100}"/>
              </a:ext>
            </a:extLst>
          </p:cNvPr>
          <p:cNvSpPr txBox="1"/>
          <p:nvPr/>
        </p:nvSpPr>
        <p:spPr>
          <a:xfrm>
            <a:off x="5485023" y="2730504"/>
            <a:ext cx="1344840" cy="369332"/>
          </a:xfrm>
          <a:prstGeom prst="rect">
            <a:avLst/>
          </a:prstGeom>
          <a:noFill/>
        </p:spPr>
        <p:txBody>
          <a:bodyPr wrap="square" rtlCol="0">
            <a:spAutoFit/>
          </a:bodyPr>
          <a:lstStyle/>
          <a:p>
            <a:pPr algn="ctr"/>
            <a:r>
              <a:rPr lang="en-US" altLang="zh-CN" dirty="0"/>
              <a:t>User details</a:t>
            </a:r>
            <a:endParaRPr lang="zh-CN" altLang="en-US" dirty="0"/>
          </a:p>
        </p:txBody>
      </p:sp>
      <p:sp>
        <p:nvSpPr>
          <p:cNvPr id="38" name="文本框 37">
            <a:extLst>
              <a:ext uri="{FF2B5EF4-FFF2-40B4-BE49-F238E27FC236}">
                <a16:creationId xmlns:a16="http://schemas.microsoft.com/office/drawing/2014/main" id="{BF20E3CC-B9B2-447C-BCE9-1B9E29A8E068}"/>
              </a:ext>
            </a:extLst>
          </p:cNvPr>
          <p:cNvSpPr txBox="1"/>
          <p:nvPr/>
        </p:nvSpPr>
        <p:spPr>
          <a:xfrm>
            <a:off x="5457092" y="3201367"/>
            <a:ext cx="1562686" cy="369332"/>
          </a:xfrm>
          <a:prstGeom prst="rect">
            <a:avLst/>
          </a:prstGeom>
          <a:noFill/>
        </p:spPr>
        <p:txBody>
          <a:bodyPr wrap="square" rtlCol="0">
            <a:spAutoFit/>
          </a:bodyPr>
          <a:lstStyle/>
          <a:p>
            <a:pPr algn="ctr"/>
            <a:r>
              <a:rPr lang="en-US" altLang="zh-CN" dirty="0"/>
              <a:t>User feedback</a:t>
            </a:r>
            <a:endParaRPr lang="zh-CN" altLang="en-US" dirty="0"/>
          </a:p>
        </p:txBody>
      </p:sp>
      <p:cxnSp>
        <p:nvCxnSpPr>
          <p:cNvPr id="39" name="直接箭头连接符 38">
            <a:extLst>
              <a:ext uri="{FF2B5EF4-FFF2-40B4-BE49-F238E27FC236}">
                <a16:creationId xmlns:a16="http://schemas.microsoft.com/office/drawing/2014/main" id="{842DB55F-00F8-43A6-82F1-C5E6168C7A1C}"/>
              </a:ext>
            </a:extLst>
          </p:cNvPr>
          <p:cNvCxnSpPr>
            <a:cxnSpLocks/>
          </p:cNvCxnSpPr>
          <p:nvPr/>
        </p:nvCxnSpPr>
        <p:spPr>
          <a:xfrm>
            <a:off x="5619098" y="3589401"/>
            <a:ext cx="1159209" cy="1"/>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EF608C1-1EAB-497F-8324-FF3953A55E6A}"/>
              </a:ext>
            </a:extLst>
          </p:cNvPr>
          <p:cNvCxnSpPr>
            <a:cxnSpLocks/>
          </p:cNvCxnSpPr>
          <p:nvPr/>
        </p:nvCxnSpPr>
        <p:spPr>
          <a:xfrm flipH="1">
            <a:off x="5633077" y="4048605"/>
            <a:ext cx="1072177" cy="0"/>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C25584C-9DC9-4982-BCD4-AF87CB4C42C9}"/>
              </a:ext>
            </a:extLst>
          </p:cNvPr>
          <p:cNvSpPr txBox="1"/>
          <p:nvPr/>
        </p:nvSpPr>
        <p:spPr>
          <a:xfrm>
            <a:off x="5345296" y="3668530"/>
            <a:ext cx="1899566" cy="369332"/>
          </a:xfrm>
          <a:prstGeom prst="rect">
            <a:avLst/>
          </a:prstGeom>
          <a:noFill/>
        </p:spPr>
        <p:txBody>
          <a:bodyPr wrap="square" rtlCol="0">
            <a:spAutoFit/>
          </a:bodyPr>
          <a:lstStyle/>
          <a:p>
            <a:r>
              <a:rPr lang="en-US" altLang="zh-CN" dirty="0"/>
              <a:t>Recommendation</a:t>
            </a:r>
            <a:endParaRPr lang="zh-CN" altLang="en-US" dirty="0"/>
          </a:p>
        </p:txBody>
      </p:sp>
    </p:spTree>
    <p:extLst>
      <p:ext uri="{BB962C8B-B14F-4D97-AF65-F5344CB8AC3E}">
        <p14:creationId xmlns:p14="http://schemas.microsoft.com/office/powerpoint/2010/main" val="414416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1ED3-6BF2-492E-B9E9-53E7609D1790}"/>
              </a:ext>
            </a:extLst>
          </p:cNvPr>
          <p:cNvSpPr>
            <a:spLocks noGrp="1"/>
          </p:cNvSpPr>
          <p:nvPr>
            <p:ph type="sldNum" sz="quarter" idx="12"/>
          </p:nvPr>
        </p:nvSpPr>
        <p:spPr/>
        <p:txBody>
          <a:bodyPr/>
          <a:lstStyle/>
          <a:p>
            <a:fld id="{72A5E12F-523A-4D75-95A2-779F57F5D9E2}" type="slidenum">
              <a:rPr lang="zh-CN" altLang="en-US" smtClean="0"/>
              <a:t>6</a:t>
            </a:fld>
            <a:endParaRPr lang="zh-CN" altLang="en-US" dirty="0"/>
          </a:p>
        </p:txBody>
      </p:sp>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4673602"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Problem Formulation</a:t>
            </a:r>
          </a:p>
        </p:txBody>
      </p:sp>
      <p:sp>
        <p:nvSpPr>
          <p:cNvPr id="11" name="文本框 10">
            <a:extLst>
              <a:ext uri="{FF2B5EF4-FFF2-40B4-BE49-F238E27FC236}">
                <a16:creationId xmlns:a16="http://schemas.microsoft.com/office/drawing/2014/main" id="{5A1446E1-2A48-4F8E-8E30-0E253B0677EB}"/>
              </a:ext>
            </a:extLst>
          </p:cNvPr>
          <p:cNvSpPr txBox="1"/>
          <p:nvPr/>
        </p:nvSpPr>
        <p:spPr>
          <a:xfrm>
            <a:off x="844062" y="1228578"/>
            <a:ext cx="7413673"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输入用户</a:t>
            </a:r>
            <a:r>
              <a:rPr lang="en-US" altLang="zh-CN" dirty="0"/>
              <a:t>-</a:t>
            </a:r>
            <a:r>
              <a:rPr lang="zh-CN" altLang="en-US" dirty="0"/>
              <a:t>物品的交互信息，用户信息，物品信息</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预测用户与各个物品发生交互的概率</a:t>
            </a:r>
          </a:p>
        </p:txBody>
      </p:sp>
      <p:pic>
        <p:nvPicPr>
          <p:cNvPr id="16" name="图片 15">
            <a:extLst>
              <a:ext uri="{FF2B5EF4-FFF2-40B4-BE49-F238E27FC236}">
                <a16:creationId xmlns:a16="http://schemas.microsoft.com/office/drawing/2014/main" id="{BC374F02-CDC8-4D9B-A470-12B3065D7F96}"/>
              </a:ext>
            </a:extLst>
          </p:cNvPr>
          <p:cNvPicPr>
            <a:picLocks noChangeAspect="1"/>
          </p:cNvPicPr>
          <p:nvPr/>
        </p:nvPicPr>
        <p:blipFill>
          <a:blip r:embed="rId3"/>
          <a:stretch>
            <a:fillRect/>
          </a:stretch>
        </p:blipFill>
        <p:spPr>
          <a:xfrm>
            <a:off x="729959" y="2268625"/>
            <a:ext cx="7527776" cy="2641137"/>
          </a:xfrm>
          <a:prstGeom prst="rect">
            <a:avLst/>
          </a:prstGeom>
        </p:spPr>
      </p:pic>
      <p:sp>
        <p:nvSpPr>
          <p:cNvPr id="17" name="文本框 16">
            <a:extLst>
              <a:ext uri="{FF2B5EF4-FFF2-40B4-BE49-F238E27FC236}">
                <a16:creationId xmlns:a16="http://schemas.microsoft.com/office/drawing/2014/main" id="{BA09F0E2-39C1-4AFC-B7F1-DC126EFE7419}"/>
              </a:ext>
            </a:extLst>
          </p:cNvPr>
          <p:cNvSpPr txBox="1"/>
          <p:nvPr/>
        </p:nvSpPr>
        <p:spPr>
          <a:xfrm>
            <a:off x="909711" y="5153465"/>
            <a:ext cx="7310511"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基于内容，协同过滤</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强化学习，知识图谱</a:t>
            </a:r>
            <a:r>
              <a:rPr lang="en-US" altLang="zh-CN" dirty="0"/>
              <a:t>…</a:t>
            </a:r>
          </a:p>
        </p:txBody>
      </p:sp>
    </p:spTree>
    <p:extLst>
      <p:ext uri="{BB962C8B-B14F-4D97-AF65-F5344CB8AC3E}">
        <p14:creationId xmlns:p14="http://schemas.microsoft.com/office/powerpoint/2010/main" val="3786461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204796" cy="523220"/>
          </a:xfrm>
          <a:prstGeom prst="rect">
            <a:avLst/>
          </a:prstGeom>
          <a:noFill/>
        </p:spPr>
        <p:txBody>
          <a:bodyPr wrap="square" rtlCol="0">
            <a:spAutoFit/>
          </a:bodyPr>
          <a:lstStyle/>
          <a:p>
            <a:pPr>
              <a:lnSpc>
                <a:spcPct val="100000"/>
              </a:lnSpc>
            </a:pPr>
            <a:r>
              <a:rPr lang="en-US" altLang="zh-CN" sz="2800" b="1" spc="200" dirty="0">
                <a:solidFill>
                  <a:schemeClr val="bg1"/>
                </a:solidFill>
                <a:latin typeface="Calibri" panose="020F0502020204030204" pitchFamily="34" charset="0"/>
                <a:ea typeface="微软雅黑" panose="020B0503020204020204" pitchFamily="34" charset="-122"/>
              </a:rPr>
              <a:t>Recommendation System</a:t>
            </a:r>
          </a:p>
        </p:txBody>
      </p:sp>
      <p:sp>
        <p:nvSpPr>
          <p:cNvPr id="5" name="文本框 4">
            <a:extLst>
              <a:ext uri="{FF2B5EF4-FFF2-40B4-BE49-F238E27FC236}">
                <a16:creationId xmlns:a16="http://schemas.microsoft.com/office/drawing/2014/main" id="{83004D8E-1C7B-44E0-80E6-A1F2CDD9411D}"/>
              </a:ext>
            </a:extLst>
          </p:cNvPr>
          <p:cNvSpPr txBox="1"/>
          <p:nvPr/>
        </p:nvSpPr>
        <p:spPr>
          <a:xfrm>
            <a:off x="576775" y="937846"/>
            <a:ext cx="7319890" cy="584775"/>
          </a:xfrm>
          <a:prstGeom prst="rect">
            <a:avLst/>
          </a:prstGeom>
          <a:noFill/>
        </p:spPr>
        <p:txBody>
          <a:bodyPr wrap="square" rtlCol="0">
            <a:spAutoFit/>
          </a:bodyPr>
          <a:lstStyle/>
          <a:p>
            <a:r>
              <a:rPr lang="zh-CN" altLang="en-US" sz="3200" dirty="0"/>
              <a:t>推荐系统</a:t>
            </a:r>
          </a:p>
        </p:txBody>
      </p:sp>
      <p:grpSp>
        <p:nvGrpSpPr>
          <p:cNvPr id="11" name="组合 10">
            <a:extLst>
              <a:ext uri="{FF2B5EF4-FFF2-40B4-BE49-F238E27FC236}">
                <a16:creationId xmlns:a16="http://schemas.microsoft.com/office/drawing/2014/main" id="{D543C190-1532-47B0-947A-63238411AFD4}"/>
              </a:ext>
            </a:extLst>
          </p:cNvPr>
          <p:cNvGrpSpPr/>
          <p:nvPr/>
        </p:nvGrpSpPr>
        <p:grpSpPr>
          <a:xfrm>
            <a:off x="496471" y="3122897"/>
            <a:ext cx="1022839" cy="1065255"/>
            <a:chOff x="899746" y="2509909"/>
            <a:chExt cx="1697501" cy="1767895"/>
          </a:xfrm>
        </p:grpSpPr>
        <p:pic>
          <p:nvPicPr>
            <p:cNvPr id="4" name="图片 3">
              <a:extLst>
                <a:ext uri="{FF2B5EF4-FFF2-40B4-BE49-F238E27FC236}">
                  <a16:creationId xmlns:a16="http://schemas.microsoft.com/office/drawing/2014/main" id="{F316D83C-048D-4C3E-8891-21DEBFB73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214" y="2509909"/>
              <a:ext cx="1398563" cy="1398563"/>
            </a:xfrm>
            <a:prstGeom prst="rect">
              <a:avLst/>
            </a:prstGeom>
          </p:spPr>
        </p:pic>
        <p:sp>
          <p:nvSpPr>
            <p:cNvPr id="10" name="文本框 9">
              <a:extLst>
                <a:ext uri="{FF2B5EF4-FFF2-40B4-BE49-F238E27FC236}">
                  <a16:creationId xmlns:a16="http://schemas.microsoft.com/office/drawing/2014/main" id="{F65A0863-9CD6-44B5-981E-827099F073B6}"/>
                </a:ext>
              </a:extLst>
            </p:cNvPr>
            <p:cNvSpPr txBox="1"/>
            <p:nvPr/>
          </p:nvSpPr>
          <p:spPr>
            <a:xfrm>
              <a:off x="899746" y="3908472"/>
              <a:ext cx="1697501" cy="369332"/>
            </a:xfrm>
            <a:prstGeom prst="rect">
              <a:avLst/>
            </a:prstGeom>
            <a:noFill/>
          </p:spPr>
          <p:txBody>
            <a:bodyPr wrap="square" rtlCol="0">
              <a:spAutoFit/>
            </a:bodyPr>
            <a:lstStyle/>
            <a:p>
              <a:pPr algn="ctr"/>
              <a:r>
                <a:rPr lang="en-US" altLang="zh-CN" dirty="0"/>
                <a:t>User</a:t>
              </a:r>
              <a:endParaRPr lang="zh-CN" altLang="en-US" dirty="0"/>
            </a:p>
          </p:txBody>
        </p:sp>
      </p:grpSp>
      <p:grpSp>
        <p:nvGrpSpPr>
          <p:cNvPr id="8" name="组合 7">
            <a:extLst>
              <a:ext uri="{FF2B5EF4-FFF2-40B4-BE49-F238E27FC236}">
                <a16:creationId xmlns:a16="http://schemas.microsoft.com/office/drawing/2014/main" id="{EDEC1137-E7C7-4463-BE49-79190DD60ECE}"/>
              </a:ext>
            </a:extLst>
          </p:cNvPr>
          <p:cNvGrpSpPr/>
          <p:nvPr/>
        </p:nvGrpSpPr>
        <p:grpSpPr>
          <a:xfrm>
            <a:off x="3222498" y="1785503"/>
            <a:ext cx="2077329" cy="3526729"/>
            <a:chOff x="3099581" y="1737555"/>
            <a:chExt cx="2264899" cy="3845170"/>
          </a:xfrm>
        </p:grpSpPr>
        <p:sp>
          <p:nvSpPr>
            <p:cNvPr id="12" name="矩形: 圆角 11">
              <a:extLst>
                <a:ext uri="{FF2B5EF4-FFF2-40B4-BE49-F238E27FC236}">
                  <a16:creationId xmlns:a16="http://schemas.microsoft.com/office/drawing/2014/main" id="{069C182C-621C-452E-B96C-67C9BE98C167}"/>
                </a:ext>
              </a:extLst>
            </p:cNvPr>
            <p:cNvSpPr/>
            <p:nvPr/>
          </p:nvSpPr>
          <p:spPr>
            <a:xfrm>
              <a:off x="3099581" y="1737555"/>
              <a:ext cx="2264899" cy="3845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F52B4D1-59C8-442E-B9B0-CE6AE5BC84C0}"/>
                </a:ext>
              </a:extLst>
            </p:cNvPr>
            <p:cNvSpPr txBox="1"/>
            <p:nvPr/>
          </p:nvSpPr>
          <p:spPr>
            <a:xfrm>
              <a:off x="3549747" y="1904468"/>
              <a:ext cx="1364566" cy="369332"/>
            </a:xfrm>
            <a:prstGeom prst="rect">
              <a:avLst/>
            </a:prstGeom>
            <a:noFill/>
          </p:spPr>
          <p:txBody>
            <a:bodyPr wrap="square" rtlCol="0">
              <a:spAutoFit/>
            </a:bodyPr>
            <a:lstStyle/>
            <a:p>
              <a:pPr algn="ctr"/>
              <a:r>
                <a:rPr lang="en-US" altLang="zh-CN" dirty="0">
                  <a:solidFill>
                    <a:schemeClr val="bg1"/>
                  </a:solidFill>
                </a:rPr>
                <a:t>Application</a:t>
              </a:r>
              <a:endParaRPr lang="zh-CN" altLang="en-US" dirty="0">
                <a:solidFill>
                  <a:schemeClr val="bg1"/>
                </a:solidFill>
              </a:endParaRPr>
            </a:p>
          </p:txBody>
        </p:sp>
        <p:sp>
          <p:nvSpPr>
            <p:cNvPr id="14" name="流程图: 可选过程 13">
              <a:extLst>
                <a:ext uri="{FF2B5EF4-FFF2-40B4-BE49-F238E27FC236}">
                  <a16:creationId xmlns:a16="http://schemas.microsoft.com/office/drawing/2014/main" id="{0726C277-A560-4126-A2D6-EA83C4975D25}"/>
                </a:ext>
              </a:extLst>
            </p:cNvPr>
            <p:cNvSpPr/>
            <p:nvPr/>
          </p:nvSpPr>
          <p:spPr>
            <a:xfrm>
              <a:off x="3514577" y="2414919"/>
              <a:ext cx="1434905" cy="55333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Item 1</a:t>
              </a:r>
              <a:endParaRPr lang="zh-CN" altLang="en-US" dirty="0"/>
            </a:p>
          </p:txBody>
        </p:sp>
        <p:sp>
          <p:nvSpPr>
            <p:cNvPr id="18" name="流程图: 可选过程 17">
              <a:extLst>
                <a:ext uri="{FF2B5EF4-FFF2-40B4-BE49-F238E27FC236}">
                  <a16:creationId xmlns:a16="http://schemas.microsoft.com/office/drawing/2014/main" id="{70274601-B40C-4ADA-BF2E-6FF6857474D3}"/>
                </a:ext>
              </a:extLst>
            </p:cNvPr>
            <p:cNvSpPr/>
            <p:nvPr/>
          </p:nvSpPr>
          <p:spPr>
            <a:xfrm>
              <a:off x="3514576" y="3109368"/>
              <a:ext cx="1434905" cy="55333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Item 2</a:t>
              </a:r>
              <a:endParaRPr lang="zh-CN" altLang="en-US" dirty="0"/>
            </a:p>
          </p:txBody>
        </p:sp>
        <p:sp>
          <p:nvSpPr>
            <p:cNvPr id="19" name="流程图: 可选过程 18">
              <a:extLst>
                <a:ext uri="{FF2B5EF4-FFF2-40B4-BE49-F238E27FC236}">
                  <a16:creationId xmlns:a16="http://schemas.microsoft.com/office/drawing/2014/main" id="{02668A05-C558-4178-9B1E-F95324BCFF49}"/>
                </a:ext>
              </a:extLst>
            </p:cNvPr>
            <p:cNvSpPr/>
            <p:nvPr/>
          </p:nvSpPr>
          <p:spPr>
            <a:xfrm>
              <a:off x="3507543" y="3803817"/>
              <a:ext cx="1434905" cy="55333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Item 3</a:t>
              </a:r>
              <a:endParaRPr lang="zh-CN" altLang="en-US" dirty="0"/>
            </a:p>
          </p:txBody>
        </p:sp>
        <p:sp>
          <p:nvSpPr>
            <p:cNvPr id="20" name="流程图: 可选过程 19">
              <a:extLst>
                <a:ext uri="{FF2B5EF4-FFF2-40B4-BE49-F238E27FC236}">
                  <a16:creationId xmlns:a16="http://schemas.microsoft.com/office/drawing/2014/main" id="{83B88BD2-EBC9-40C5-B9C7-5CA86786B495}"/>
                </a:ext>
              </a:extLst>
            </p:cNvPr>
            <p:cNvSpPr/>
            <p:nvPr/>
          </p:nvSpPr>
          <p:spPr>
            <a:xfrm>
              <a:off x="3514575" y="4498266"/>
              <a:ext cx="1434905" cy="55333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Item 4</a:t>
              </a:r>
              <a:endParaRPr lang="zh-CN" altLang="en-US" dirty="0"/>
            </a:p>
          </p:txBody>
        </p:sp>
      </p:grpSp>
      <p:cxnSp>
        <p:nvCxnSpPr>
          <p:cNvPr id="21" name="直接箭头连接符 20">
            <a:extLst>
              <a:ext uri="{FF2B5EF4-FFF2-40B4-BE49-F238E27FC236}">
                <a16:creationId xmlns:a16="http://schemas.microsoft.com/office/drawing/2014/main" id="{0C998469-FE4F-4B62-BFCA-5407670E1DB7}"/>
              </a:ext>
            </a:extLst>
          </p:cNvPr>
          <p:cNvCxnSpPr>
            <a:cxnSpLocks/>
          </p:cNvCxnSpPr>
          <p:nvPr/>
        </p:nvCxnSpPr>
        <p:spPr>
          <a:xfrm flipV="1">
            <a:off x="1805353" y="2757269"/>
            <a:ext cx="1181687" cy="478300"/>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5FD899A-383E-455C-8198-4CC34543EFCB}"/>
              </a:ext>
            </a:extLst>
          </p:cNvPr>
          <p:cNvCxnSpPr>
            <a:cxnSpLocks/>
          </p:cNvCxnSpPr>
          <p:nvPr/>
        </p:nvCxnSpPr>
        <p:spPr>
          <a:xfrm>
            <a:off x="1827831" y="3550156"/>
            <a:ext cx="1159209" cy="1"/>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8D69458-4BA8-44B6-BE80-7664D934F082}"/>
              </a:ext>
            </a:extLst>
          </p:cNvPr>
          <p:cNvCxnSpPr/>
          <p:nvPr/>
        </p:nvCxnSpPr>
        <p:spPr>
          <a:xfrm flipV="1">
            <a:off x="1899138" y="2757268"/>
            <a:ext cx="1087902" cy="440787"/>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20D3316-8471-44BE-A9D4-25C39B506D21}"/>
              </a:ext>
            </a:extLst>
          </p:cNvPr>
          <p:cNvCxnSpPr>
            <a:cxnSpLocks/>
          </p:cNvCxnSpPr>
          <p:nvPr/>
        </p:nvCxnSpPr>
        <p:spPr>
          <a:xfrm>
            <a:off x="1805353" y="3864743"/>
            <a:ext cx="1139484" cy="430592"/>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7F86491-E508-452B-B26F-5A1498D81D98}"/>
              </a:ext>
            </a:extLst>
          </p:cNvPr>
          <p:cNvSpPr txBox="1"/>
          <p:nvPr/>
        </p:nvSpPr>
        <p:spPr>
          <a:xfrm>
            <a:off x="1743221" y="2470034"/>
            <a:ext cx="1263748" cy="369332"/>
          </a:xfrm>
          <a:prstGeom prst="rect">
            <a:avLst/>
          </a:prstGeom>
          <a:noFill/>
        </p:spPr>
        <p:txBody>
          <a:bodyPr wrap="square" rtlCol="0">
            <a:spAutoFit/>
          </a:bodyPr>
          <a:lstStyle/>
          <a:p>
            <a:pPr algn="ctr"/>
            <a:r>
              <a:rPr lang="en-US" altLang="zh-CN" dirty="0"/>
              <a:t>Like/dislike</a:t>
            </a:r>
            <a:endParaRPr lang="zh-CN" altLang="en-US" dirty="0"/>
          </a:p>
        </p:txBody>
      </p:sp>
      <p:sp>
        <p:nvSpPr>
          <p:cNvPr id="36" name="文本框 35">
            <a:extLst>
              <a:ext uri="{FF2B5EF4-FFF2-40B4-BE49-F238E27FC236}">
                <a16:creationId xmlns:a16="http://schemas.microsoft.com/office/drawing/2014/main" id="{54FAE9DD-A6A4-4CB9-BF1D-196F2F1F6A17}"/>
              </a:ext>
            </a:extLst>
          </p:cNvPr>
          <p:cNvSpPr txBox="1"/>
          <p:nvPr/>
        </p:nvSpPr>
        <p:spPr>
          <a:xfrm>
            <a:off x="1758461" y="3179536"/>
            <a:ext cx="1263748" cy="369332"/>
          </a:xfrm>
          <a:prstGeom prst="rect">
            <a:avLst/>
          </a:prstGeom>
          <a:noFill/>
        </p:spPr>
        <p:txBody>
          <a:bodyPr wrap="square" rtlCol="0">
            <a:spAutoFit/>
          </a:bodyPr>
          <a:lstStyle/>
          <a:p>
            <a:pPr algn="ctr"/>
            <a:r>
              <a:rPr lang="en-US" altLang="zh-CN" dirty="0"/>
              <a:t>Buy/watch</a:t>
            </a:r>
            <a:endParaRPr lang="zh-CN" altLang="en-US" dirty="0"/>
          </a:p>
        </p:txBody>
      </p:sp>
      <p:sp>
        <p:nvSpPr>
          <p:cNvPr id="37" name="文本框 36">
            <a:extLst>
              <a:ext uri="{FF2B5EF4-FFF2-40B4-BE49-F238E27FC236}">
                <a16:creationId xmlns:a16="http://schemas.microsoft.com/office/drawing/2014/main" id="{C6FFA8A4-C6B0-44A9-A016-A498C8D53E59}"/>
              </a:ext>
            </a:extLst>
          </p:cNvPr>
          <p:cNvSpPr txBox="1"/>
          <p:nvPr/>
        </p:nvSpPr>
        <p:spPr>
          <a:xfrm>
            <a:off x="1758461" y="3645703"/>
            <a:ext cx="1263748" cy="369332"/>
          </a:xfrm>
          <a:prstGeom prst="rect">
            <a:avLst/>
          </a:prstGeom>
          <a:noFill/>
        </p:spPr>
        <p:txBody>
          <a:bodyPr wrap="square" rtlCol="0">
            <a:spAutoFit/>
          </a:bodyPr>
          <a:lstStyle/>
          <a:p>
            <a:pPr algn="ctr"/>
            <a:r>
              <a:rPr lang="en-US" altLang="zh-CN" dirty="0"/>
              <a:t>Rate</a:t>
            </a:r>
            <a:endParaRPr lang="zh-CN" altLang="en-US" dirty="0"/>
          </a:p>
        </p:txBody>
      </p:sp>
      <p:pic>
        <p:nvPicPr>
          <p:cNvPr id="24" name="图片 23">
            <a:extLst>
              <a:ext uri="{FF2B5EF4-FFF2-40B4-BE49-F238E27FC236}">
                <a16:creationId xmlns:a16="http://schemas.microsoft.com/office/drawing/2014/main" id="{8E8A9702-9B11-47DB-8936-C3EDD3BEE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36" y="3204710"/>
            <a:ext cx="737734" cy="671463"/>
          </a:xfrm>
          <a:prstGeom prst="rect">
            <a:avLst/>
          </a:prstGeom>
        </p:spPr>
      </p:pic>
      <p:sp>
        <p:nvSpPr>
          <p:cNvPr id="29" name="文本框 28">
            <a:extLst>
              <a:ext uri="{FF2B5EF4-FFF2-40B4-BE49-F238E27FC236}">
                <a16:creationId xmlns:a16="http://schemas.microsoft.com/office/drawing/2014/main" id="{3A990D7D-3079-4B23-A9B4-BE0D92DAE096}"/>
              </a:ext>
            </a:extLst>
          </p:cNvPr>
          <p:cNvSpPr txBox="1"/>
          <p:nvPr/>
        </p:nvSpPr>
        <p:spPr>
          <a:xfrm>
            <a:off x="6719322" y="3995398"/>
            <a:ext cx="2673623" cy="646331"/>
          </a:xfrm>
          <a:prstGeom prst="rect">
            <a:avLst/>
          </a:prstGeom>
          <a:noFill/>
        </p:spPr>
        <p:txBody>
          <a:bodyPr wrap="square" rtlCol="0">
            <a:spAutoFit/>
          </a:bodyPr>
          <a:lstStyle/>
          <a:p>
            <a:pPr algn="ctr"/>
            <a:r>
              <a:rPr lang="en-US" altLang="zh-CN" dirty="0"/>
              <a:t>Recommendation </a:t>
            </a:r>
          </a:p>
          <a:p>
            <a:pPr algn="ctr"/>
            <a:r>
              <a:rPr lang="en-US" altLang="zh-CN" dirty="0"/>
              <a:t>system</a:t>
            </a:r>
            <a:endParaRPr lang="zh-CN" altLang="en-US" dirty="0"/>
          </a:p>
        </p:txBody>
      </p:sp>
      <p:cxnSp>
        <p:nvCxnSpPr>
          <p:cNvPr id="34" name="直接箭头连接符 33">
            <a:extLst>
              <a:ext uri="{FF2B5EF4-FFF2-40B4-BE49-F238E27FC236}">
                <a16:creationId xmlns:a16="http://schemas.microsoft.com/office/drawing/2014/main" id="{44E323DD-CA9D-431F-9EE3-08D417438167}"/>
              </a:ext>
            </a:extLst>
          </p:cNvPr>
          <p:cNvCxnSpPr>
            <a:cxnSpLocks/>
          </p:cNvCxnSpPr>
          <p:nvPr/>
        </p:nvCxnSpPr>
        <p:spPr>
          <a:xfrm>
            <a:off x="5589562" y="3127512"/>
            <a:ext cx="1159209" cy="1"/>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06AECB8-C5DD-4A8B-8BFD-F483CAE50100}"/>
              </a:ext>
            </a:extLst>
          </p:cNvPr>
          <p:cNvSpPr txBox="1"/>
          <p:nvPr/>
        </p:nvSpPr>
        <p:spPr>
          <a:xfrm>
            <a:off x="5485023" y="2730504"/>
            <a:ext cx="1344840" cy="369332"/>
          </a:xfrm>
          <a:prstGeom prst="rect">
            <a:avLst/>
          </a:prstGeom>
          <a:noFill/>
        </p:spPr>
        <p:txBody>
          <a:bodyPr wrap="square" rtlCol="0">
            <a:spAutoFit/>
          </a:bodyPr>
          <a:lstStyle/>
          <a:p>
            <a:pPr algn="ctr"/>
            <a:r>
              <a:rPr lang="en-US" altLang="zh-CN" dirty="0"/>
              <a:t>User details</a:t>
            </a:r>
            <a:endParaRPr lang="zh-CN" altLang="en-US" dirty="0"/>
          </a:p>
        </p:txBody>
      </p:sp>
      <p:sp>
        <p:nvSpPr>
          <p:cNvPr id="38" name="文本框 37">
            <a:extLst>
              <a:ext uri="{FF2B5EF4-FFF2-40B4-BE49-F238E27FC236}">
                <a16:creationId xmlns:a16="http://schemas.microsoft.com/office/drawing/2014/main" id="{BF20E3CC-B9B2-447C-BCE9-1B9E29A8E068}"/>
              </a:ext>
            </a:extLst>
          </p:cNvPr>
          <p:cNvSpPr txBox="1"/>
          <p:nvPr/>
        </p:nvSpPr>
        <p:spPr>
          <a:xfrm>
            <a:off x="5457092" y="3201367"/>
            <a:ext cx="1562686" cy="369332"/>
          </a:xfrm>
          <a:prstGeom prst="rect">
            <a:avLst/>
          </a:prstGeom>
          <a:noFill/>
        </p:spPr>
        <p:txBody>
          <a:bodyPr wrap="square" rtlCol="0">
            <a:spAutoFit/>
          </a:bodyPr>
          <a:lstStyle/>
          <a:p>
            <a:pPr algn="ctr"/>
            <a:r>
              <a:rPr lang="en-US" altLang="zh-CN" dirty="0"/>
              <a:t>User feedback</a:t>
            </a:r>
            <a:endParaRPr lang="zh-CN" altLang="en-US" dirty="0"/>
          </a:p>
        </p:txBody>
      </p:sp>
      <p:cxnSp>
        <p:nvCxnSpPr>
          <p:cNvPr id="39" name="直接箭头连接符 38">
            <a:extLst>
              <a:ext uri="{FF2B5EF4-FFF2-40B4-BE49-F238E27FC236}">
                <a16:creationId xmlns:a16="http://schemas.microsoft.com/office/drawing/2014/main" id="{842DB55F-00F8-43A6-82F1-C5E6168C7A1C}"/>
              </a:ext>
            </a:extLst>
          </p:cNvPr>
          <p:cNvCxnSpPr>
            <a:cxnSpLocks/>
          </p:cNvCxnSpPr>
          <p:nvPr/>
        </p:nvCxnSpPr>
        <p:spPr>
          <a:xfrm>
            <a:off x="5619098" y="3589401"/>
            <a:ext cx="1159209" cy="1"/>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EF608C1-1EAB-497F-8324-FF3953A55E6A}"/>
              </a:ext>
            </a:extLst>
          </p:cNvPr>
          <p:cNvCxnSpPr>
            <a:cxnSpLocks/>
          </p:cNvCxnSpPr>
          <p:nvPr/>
        </p:nvCxnSpPr>
        <p:spPr>
          <a:xfrm flipH="1">
            <a:off x="5633077" y="4048605"/>
            <a:ext cx="1072177" cy="0"/>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C25584C-9DC9-4982-BCD4-AF87CB4C42C9}"/>
              </a:ext>
            </a:extLst>
          </p:cNvPr>
          <p:cNvSpPr txBox="1"/>
          <p:nvPr/>
        </p:nvSpPr>
        <p:spPr>
          <a:xfrm>
            <a:off x="5345296" y="3668530"/>
            <a:ext cx="1899566" cy="369332"/>
          </a:xfrm>
          <a:prstGeom prst="rect">
            <a:avLst/>
          </a:prstGeom>
          <a:noFill/>
        </p:spPr>
        <p:txBody>
          <a:bodyPr wrap="square" rtlCol="0">
            <a:spAutoFit/>
          </a:bodyPr>
          <a:lstStyle/>
          <a:p>
            <a:r>
              <a:rPr lang="en-US" altLang="zh-CN" dirty="0"/>
              <a:t>Recommendation</a:t>
            </a:r>
            <a:endParaRPr lang="zh-CN" altLang="en-US" dirty="0"/>
          </a:p>
        </p:txBody>
      </p:sp>
      <p:sp>
        <p:nvSpPr>
          <p:cNvPr id="3" name="乘号 2">
            <a:extLst>
              <a:ext uri="{FF2B5EF4-FFF2-40B4-BE49-F238E27FC236}">
                <a16:creationId xmlns:a16="http://schemas.microsoft.com/office/drawing/2014/main" id="{C066199F-F044-42D1-BC6F-93B66FC71644}"/>
              </a:ext>
            </a:extLst>
          </p:cNvPr>
          <p:cNvSpPr/>
          <p:nvPr/>
        </p:nvSpPr>
        <p:spPr>
          <a:xfrm>
            <a:off x="6628343" y="2538857"/>
            <a:ext cx="1141657" cy="1301225"/>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0CD8600-76B3-4EEB-A923-E6D5BC32375E}"/>
              </a:ext>
            </a:extLst>
          </p:cNvPr>
          <p:cNvSpPr txBox="1"/>
          <p:nvPr/>
        </p:nvSpPr>
        <p:spPr>
          <a:xfrm>
            <a:off x="670560" y="5611588"/>
            <a:ext cx="7910732" cy="369332"/>
          </a:xfrm>
          <a:prstGeom prst="rect">
            <a:avLst/>
          </a:prstGeom>
          <a:noFill/>
        </p:spPr>
        <p:txBody>
          <a:bodyPr wrap="square" rtlCol="0">
            <a:spAutoFit/>
          </a:bodyPr>
          <a:lstStyle/>
          <a:p>
            <a:r>
              <a:rPr lang="zh-CN" altLang="en-US" dirty="0"/>
              <a:t>用户</a:t>
            </a:r>
            <a:r>
              <a:rPr lang="en-US" altLang="zh-CN" dirty="0"/>
              <a:t>-</a:t>
            </a:r>
            <a:r>
              <a:rPr lang="zh-CN" altLang="en-US" dirty="0"/>
              <a:t>物品交互信息，用户信息，都会侵犯隐私。</a:t>
            </a:r>
          </a:p>
        </p:txBody>
      </p:sp>
    </p:spTree>
    <p:extLst>
      <p:ext uri="{BB962C8B-B14F-4D97-AF65-F5344CB8AC3E}">
        <p14:creationId xmlns:p14="http://schemas.microsoft.com/office/powerpoint/2010/main" val="2458646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E117B68-3B1D-481C-A2B3-B35D972DC919}"/>
              </a:ext>
            </a:extLst>
          </p:cNvPr>
          <p:cNvSpPr txBox="1"/>
          <p:nvPr/>
        </p:nvSpPr>
        <p:spPr>
          <a:xfrm>
            <a:off x="428281" y="199434"/>
            <a:ext cx="5204796" cy="523220"/>
          </a:xfrm>
          <a:prstGeom prst="rect">
            <a:avLst/>
          </a:prstGeom>
          <a:noFill/>
        </p:spPr>
        <p:txBody>
          <a:bodyPr wrap="square" rtlCol="0">
            <a:spAutoFit/>
          </a:bodyPr>
          <a:lstStyle/>
          <a:p>
            <a:pPr>
              <a:lnSpc>
                <a:spcPct val="100000"/>
              </a:lnSpc>
            </a:pPr>
            <a:r>
              <a:rPr lang="zh-CN" altLang="en-US" sz="2800" b="1" spc="200" dirty="0">
                <a:solidFill>
                  <a:schemeClr val="bg1"/>
                </a:solidFill>
                <a:latin typeface="Calibri" panose="020F0502020204030204" pitchFamily="34" charset="0"/>
                <a:ea typeface="微软雅黑" panose="020B0503020204020204" pitchFamily="34" charset="-122"/>
              </a:rPr>
              <a:t>联邦推荐系统</a:t>
            </a:r>
            <a:endParaRPr lang="en-US" altLang="zh-CN" sz="2800" b="1" spc="200" dirty="0">
              <a:solidFill>
                <a:schemeClr val="bg1"/>
              </a:solidFill>
              <a:latin typeface="Calibri" panose="020F050202020403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83004D8E-1C7B-44E0-80E6-A1F2CDD9411D}"/>
              </a:ext>
            </a:extLst>
          </p:cNvPr>
          <p:cNvSpPr txBox="1"/>
          <p:nvPr/>
        </p:nvSpPr>
        <p:spPr>
          <a:xfrm>
            <a:off x="576775" y="937846"/>
            <a:ext cx="7319890" cy="584775"/>
          </a:xfrm>
          <a:prstGeom prst="rect">
            <a:avLst/>
          </a:prstGeom>
          <a:noFill/>
        </p:spPr>
        <p:txBody>
          <a:bodyPr wrap="square" rtlCol="0">
            <a:spAutoFit/>
          </a:bodyPr>
          <a:lstStyle/>
          <a:p>
            <a:r>
              <a:rPr lang="zh-CN" altLang="en-US" sz="3200" dirty="0"/>
              <a:t>联邦推荐系统</a:t>
            </a:r>
          </a:p>
        </p:txBody>
      </p:sp>
      <p:sp>
        <p:nvSpPr>
          <p:cNvPr id="6" name="矩形: 圆角 5">
            <a:extLst>
              <a:ext uri="{FF2B5EF4-FFF2-40B4-BE49-F238E27FC236}">
                <a16:creationId xmlns:a16="http://schemas.microsoft.com/office/drawing/2014/main" id="{0FBBC571-5C14-4455-997E-0D0A08055683}"/>
              </a:ext>
            </a:extLst>
          </p:cNvPr>
          <p:cNvSpPr/>
          <p:nvPr/>
        </p:nvSpPr>
        <p:spPr>
          <a:xfrm>
            <a:off x="5610664" y="1079496"/>
            <a:ext cx="2583766" cy="2072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3D58AE4A-8685-44C3-97FB-781EF81BE5C4}"/>
              </a:ext>
            </a:extLst>
          </p:cNvPr>
          <p:cNvGrpSpPr/>
          <p:nvPr/>
        </p:nvGrpSpPr>
        <p:grpSpPr>
          <a:xfrm>
            <a:off x="5865055" y="802497"/>
            <a:ext cx="2683412" cy="2267725"/>
            <a:chOff x="5820508" y="1384161"/>
            <a:chExt cx="2683412" cy="2267725"/>
          </a:xfrm>
        </p:grpSpPr>
        <p:sp>
          <p:nvSpPr>
            <p:cNvPr id="15" name="文本框 14">
              <a:extLst>
                <a:ext uri="{FF2B5EF4-FFF2-40B4-BE49-F238E27FC236}">
                  <a16:creationId xmlns:a16="http://schemas.microsoft.com/office/drawing/2014/main" id="{A4772568-B58D-4804-84BF-025710C53ECB}"/>
                </a:ext>
              </a:extLst>
            </p:cNvPr>
            <p:cNvSpPr txBox="1"/>
            <p:nvPr/>
          </p:nvSpPr>
          <p:spPr>
            <a:xfrm>
              <a:off x="7289410" y="1384161"/>
              <a:ext cx="1214510" cy="276999"/>
            </a:xfrm>
            <a:prstGeom prst="rect">
              <a:avLst/>
            </a:prstGeom>
            <a:noFill/>
          </p:spPr>
          <p:txBody>
            <a:bodyPr wrap="square" rtlCol="0">
              <a:spAutoFit/>
            </a:bodyPr>
            <a:lstStyle/>
            <a:p>
              <a:r>
                <a:rPr lang="en-US" altLang="zh-CN" sz="1200" dirty="0"/>
                <a:t>User 1</a:t>
              </a:r>
              <a:endParaRPr lang="zh-CN" altLang="en-US" sz="1200" dirty="0"/>
            </a:p>
          </p:txBody>
        </p:sp>
        <p:sp>
          <p:nvSpPr>
            <p:cNvPr id="16" name="矩形: 圆角 15">
              <a:extLst>
                <a:ext uri="{FF2B5EF4-FFF2-40B4-BE49-F238E27FC236}">
                  <a16:creationId xmlns:a16="http://schemas.microsoft.com/office/drawing/2014/main" id="{A9B5887B-4604-479B-8843-F5977277797D}"/>
                </a:ext>
              </a:extLst>
            </p:cNvPr>
            <p:cNvSpPr/>
            <p:nvPr/>
          </p:nvSpPr>
          <p:spPr>
            <a:xfrm>
              <a:off x="6902547" y="1891005"/>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Private Data</a:t>
              </a:r>
              <a:endParaRPr lang="zh-CN" altLang="en-US" sz="1200" dirty="0"/>
            </a:p>
          </p:txBody>
        </p:sp>
        <p:pic>
          <p:nvPicPr>
            <p:cNvPr id="41" name="图片 40">
              <a:extLst>
                <a:ext uri="{FF2B5EF4-FFF2-40B4-BE49-F238E27FC236}">
                  <a16:creationId xmlns:a16="http://schemas.microsoft.com/office/drawing/2014/main" id="{31CC2096-3B24-48A1-8C59-951296009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75" y="1777218"/>
              <a:ext cx="546443" cy="546443"/>
            </a:xfrm>
            <a:prstGeom prst="rect">
              <a:avLst/>
            </a:prstGeom>
          </p:spPr>
        </p:pic>
        <p:sp>
          <p:nvSpPr>
            <p:cNvPr id="42" name="矩形: 圆角 41">
              <a:extLst>
                <a:ext uri="{FF2B5EF4-FFF2-40B4-BE49-F238E27FC236}">
                  <a16:creationId xmlns:a16="http://schemas.microsoft.com/office/drawing/2014/main" id="{EE432853-3007-4359-B47E-C695D6DE4A14}"/>
                </a:ext>
              </a:extLst>
            </p:cNvPr>
            <p:cNvSpPr/>
            <p:nvPr/>
          </p:nvSpPr>
          <p:spPr>
            <a:xfrm>
              <a:off x="6153896" y="2404634"/>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Local Model</a:t>
              </a:r>
              <a:endParaRPr lang="zh-CN" altLang="en-US" sz="1200" dirty="0"/>
            </a:p>
          </p:txBody>
        </p:sp>
        <p:sp>
          <p:nvSpPr>
            <p:cNvPr id="43" name="矩形: 圆角 42">
              <a:extLst>
                <a:ext uri="{FF2B5EF4-FFF2-40B4-BE49-F238E27FC236}">
                  <a16:creationId xmlns:a16="http://schemas.microsoft.com/office/drawing/2014/main" id="{C3A772F9-7343-447A-85A2-A80DEEE80E19}"/>
                </a:ext>
              </a:extLst>
            </p:cNvPr>
            <p:cNvSpPr/>
            <p:nvPr/>
          </p:nvSpPr>
          <p:spPr>
            <a:xfrm>
              <a:off x="6834553" y="2939830"/>
              <a:ext cx="1214510"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Model Updates</a:t>
              </a:r>
              <a:endParaRPr lang="zh-CN" altLang="en-US" sz="1200" dirty="0"/>
            </a:p>
          </p:txBody>
        </p:sp>
        <p:sp>
          <p:nvSpPr>
            <p:cNvPr id="44" name="矩形: 圆角 43">
              <a:extLst>
                <a:ext uri="{FF2B5EF4-FFF2-40B4-BE49-F238E27FC236}">
                  <a16:creationId xmlns:a16="http://schemas.microsoft.com/office/drawing/2014/main" id="{7AF627A4-7D0F-48DF-8C7F-40C3C688C856}"/>
                </a:ext>
              </a:extLst>
            </p:cNvPr>
            <p:cNvSpPr/>
            <p:nvPr/>
          </p:nvSpPr>
          <p:spPr>
            <a:xfrm>
              <a:off x="5820508" y="3372486"/>
              <a:ext cx="1468902" cy="279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Recommendations</a:t>
              </a:r>
              <a:endParaRPr lang="zh-CN" altLang="en-US" sz="1200" dirty="0"/>
            </a:p>
          </p:txBody>
        </p:sp>
        <p:cxnSp>
          <p:nvCxnSpPr>
            <p:cNvPr id="22" name="直接箭头连接符 21">
              <a:extLst>
                <a:ext uri="{FF2B5EF4-FFF2-40B4-BE49-F238E27FC236}">
                  <a16:creationId xmlns:a16="http://schemas.microsoft.com/office/drawing/2014/main" id="{2D1D3F7B-82EB-47CF-B1B8-18E32CB2C03F}"/>
                </a:ext>
              </a:extLst>
            </p:cNvPr>
            <p:cNvCxnSpPr/>
            <p:nvPr/>
          </p:nvCxnSpPr>
          <p:spPr>
            <a:xfrm>
              <a:off x="7047914" y="2209873"/>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056825F-5E54-4824-865A-C9C35F67AF78}"/>
                </a:ext>
              </a:extLst>
            </p:cNvPr>
            <p:cNvCxnSpPr/>
            <p:nvPr/>
          </p:nvCxnSpPr>
          <p:spPr>
            <a:xfrm>
              <a:off x="7047914" y="2723502"/>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1E4DA16-3F02-4B94-AEA7-B6A7F385C1B5}"/>
                </a:ext>
              </a:extLst>
            </p:cNvPr>
            <p:cNvCxnSpPr>
              <a:cxnSpLocks/>
            </p:cNvCxnSpPr>
            <p:nvPr/>
          </p:nvCxnSpPr>
          <p:spPr>
            <a:xfrm>
              <a:off x="7814603" y="2228777"/>
              <a:ext cx="0" cy="711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2713A71-738C-479F-9EF8-0AF5BB84E6AF}"/>
                </a:ext>
              </a:extLst>
            </p:cNvPr>
            <p:cNvCxnSpPr>
              <a:cxnSpLocks/>
            </p:cNvCxnSpPr>
            <p:nvPr/>
          </p:nvCxnSpPr>
          <p:spPr>
            <a:xfrm>
              <a:off x="6422429" y="2717947"/>
              <a:ext cx="0" cy="61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8" name="矩形: 圆角 47">
            <a:extLst>
              <a:ext uri="{FF2B5EF4-FFF2-40B4-BE49-F238E27FC236}">
                <a16:creationId xmlns:a16="http://schemas.microsoft.com/office/drawing/2014/main" id="{5E699418-10F7-474F-B4C6-D2F74E5233B0}"/>
              </a:ext>
            </a:extLst>
          </p:cNvPr>
          <p:cNvSpPr/>
          <p:nvPr/>
        </p:nvSpPr>
        <p:spPr>
          <a:xfrm>
            <a:off x="5610664" y="4026360"/>
            <a:ext cx="2583766" cy="2072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1A373DF5-B682-454A-99D7-998218BE4CC9}"/>
              </a:ext>
            </a:extLst>
          </p:cNvPr>
          <p:cNvGrpSpPr/>
          <p:nvPr/>
        </p:nvGrpSpPr>
        <p:grpSpPr>
          <a:xfrm>
            <a:off x="5865055" y="3749361"/>
            <a:ext cx="2683412" cy="2267725"/>
            <a:chOff x="5820508" y="1384161"/>
            <a:chExt cx="2683412" cy="2267725"/>
          </a:xfrm>
        </p:grpSpPr>
        <p:sp>
          <p:nvSpPr>
            <p:cNvPr id="50" name="文本框 49">
              <a:extLst>
                <a:ext uri="{FF2B5EF4-FFF2-40B4-BE49-F238E27FC236}">
                  <a16:creationId xmlns:a16="http://schemas.microsoft.com/office/drawing/2014/main" id="{7FC294F7-6F19-4099-8D54-A9B0480C88C8}"/>
                </a:ext>
              </a:extLst>
            </p:cNvPr>
            <p:cNvSpPr txBox="1"/>
            <p:nvPr/>
          </p:nvSpPr>
          <p:spPr>
            <a:xfrm>
              <a:off x="7289410" y="1384161"/>
              <a:ext cx="1214510" cy="276999"/>
            </a:xfrm>
            <a:prstGeom prst="rect">
              <a:avLst/>
            </a:prstGeom>
            <a:noFill/>
          </p:spPr>
          <p:txBody>
            <a:bodyPr wrap="square" rtlCol="0">
              <a:spAutoFit/>
            </a:bodyPr>
            <a:lstStyle/>
            <a:p>
              <a:r>
                <a:rPr lang="en-US" altLang="zh-CN" sz="1200" dirty="0"/>
                <a:t>User N</a:t>
              </a:r>
              <a:endParaRPr lang="zh-CN" altLang="en-US" sz="1200" dirty="0"/>
            </a:p>
          </p:txBody>
        </p:sp>
        <p:sp>
          <p:nvSpPr>
            <p:cNvPr id="51" name="矩形: 圆角 50">
              <a:extLst>
                <a:ext uri="{FF2B5EF4-FFF2-40B4-BE49-F238E27FC236}">
                  <a16:creationId xmlns:a16="http://schemas.microsoft.com/office/drawing/2014/main" id="{D91E40E7-3BBC-452D-BA62-DF1BBD453C4B}"/>
                </a:ext>
              </a:extLst>
            </p:cNvPr>
            <p:cNvSpPr/>
            <p:nvPr/>
          </p:nvSpPr>
          <p:spPr>
            <a:xfrm>
              <a:off x="6902547" y="1891005"/>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Private Data</a:t>
              </a:r>
              <a:endParaRPr lang="zh-CN" altLang="en-US" sz="1200" dirty="0"/>
            </a:p>
          </p:txBody>
        </p:sp>
        <p:pic>
          <p:nvPicPr>
            <p:cNvPr id="52" name="图片 51">
              <a:extLst>
                <a:ext uri="{FF2B5EF4-FFF2-40B4-BE49-F238E27FC236}">
                  <a16:creationId xmlns:a16="http://schemas.microsoft.com/office/drawing/2014/main" id="{03E599C9-2EA7-4346-842D-62B33FB36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75" y="1777218"/>
              <a:ext cx="546443" cy="546443"/>
            </a:xfrm>
            <a:prstGeom prst="rect">
              <a:avLst/>
            </a:prstGeom>
          </p:spPr>
        </p:pic>
        <p:sp>
          <p:nvSpPr>
            <p:cNvPr id="53" name="矩形: 圆角 52">
              <a:extLst>
                <a:ext uri="{FF2B5EF4-FFF2-40B4-BE49-F238E27FC236}">
                  <a16:creationId xmlns:a16="http://schemas.microsoft.com/office/drawing/2014/main" id="{0A77A130-99F8-4973-98D8-29B3DE334216}"/>
                </a:ext>
              </a:extLst>
            </p:cNvPr>
            <p:cNvSpPr/>
            <p:nvPr/>
          </p:nvSpPr>
          <p:spPr>
            <a:xfrm>
              <a:off x="6153896" y="2404634"/>
              <a:ext cx="1078523"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Local Model</a:t>
              </a:r>
              <a:endParaRPr lang="zh-CN" altLang="en-US" sz="1200" dirty="0"/>
            </a:p>
          </p:txBody>
        </p:sp>
        <p:sp>
          <p:nvSpPr>
            <p:cNvPr id="54" name="矩形: 圆角 53">
              <a:extLst>
                <a:ext uri="{FF2B5EF4-FFF2-40B4-BE49-F238E27FC236}">
                  <a16:creationId xmlns:a16="http://schemas.microsoft.com/office/drawing/2014/main" id="{D01B84DE-D962-423D-BDEA-A73CA9B3A9EF}"/>
                </a:ext>
              </a:extLst>
            </p:cNvPr>
            <p:cNvSpPr/>
            <p:nvPr/>
          </p:nvSpPr>
          <p:spPr>
            <a:xfrm>
              <a:off x="6834553" y="2939830"/>
              <a:ext cx="1214510"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Model Updates</a:t>
              </a:r>
              <a:endParaRPr lang="zh-CN" altLang="en-US" sz="1200" dirty="0"/>
            </a:p>
          </p:txBody>
        </p:sp>
        <p:sp>
          <p:nvSpPr>
            <p:cNvPr id="55" name="矩形: 圆角 54">
              <a:extLst>
                <a:ext uri="{FF2B5EF4-FFF2-40B4-BE49-F238E27FC236}">
                  <a16:creationId xmlns:a16="http://schemas.microsoft.com/office/drawing/2014/main" id="{D8DAB39C-EF98-4385-8F84-667FE8626924}"/>
                </a:ext>
              </a:extLst>
            </p:cNvPr>
            <p:cNvSpPr/>
            <p:nvPr/>
          </p:nvSpPr>
          <p:spPr>
            <a:xfrm>
              <a:off x="5820508" y="3372486"/>
              <a:ext cx="1468902" cy="279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Recommendations</a:t>
              </a:r>
              <a:endParaRPr lang="zh-CN" altLang="en-US" sz="1200" dirty="0"/>
            </a:p>
          </p:txBody>
        </p:sp>
        <p:cxnSp>
          <p:nvCxnSpPr>
            <p:cNvPr id="56" name="直接箭头连接符 55">
              <a:extLst>
                <a:ext uri="{FF2B5EF4-FFF2-40B4-BE49-F238E27FC236}">
                  <a16:creationId xmlns:a16="http://schemas.microsoft.com/office/drawing/2014/main" id="{2481D620-5A6A-4996-8E90-B3F522D7BE7D}"/>
                </a:ext>
              </a:extLst>
            </p:cNvPr>
            <p:cNvCxnSpPr/>
            <p:nvPr/>
          </p:nvCxnSpPr>
          <p:spPr>
            <a:xfrm>
              <a:off x="7047914" y="2209873"/>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9350D34D-EE94-4EAA-809E-02E20955C090}"/>
                </a:ext>
              </a:extLst>
            </p:cNvPr>
            <p:cNvCxnSpPr/>
            <p:nvPr/>
          </p:nvCxnSpPr>
          <p:spPr>
            <a:xfrm>
              <a:off x="7047914" y="2723502"/>
              <a:ext cx="0" cy="19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75F20C1-ED1B-421F-8C3D-44F20F0BEB47}"/>
                </a:ext>
              </a:extLst>
            </p:cNvPr>
            <p:cNvCxnSpPr>
              <a:cxnSpLocks/>
            </p:cNvCxnSpPr>
            <p:nvPr/>
          </p:nvCxnSpPr>
          <p:spPr>
            <a:xfrm>
              <a:off x="7814603" y="2228777"/>
              <a:ext cx="0" cy="711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00A9BABD-8CB3-4727-B321-CD9D138445FE}"/>
                </a:ext>
              </a:extLst>
            </p:cNvPr>
            <p:cNvCxnSpPr>
              <a:cxnSpLocks/>
            </p:cNvCxnSpPr>
            <p:nvPr/>
          </p:nvCxnSpPr>
          <p:spPr>
            <a:xfrm>
              <a:off x="6422429" y="2717947"/>
              <a:ext cx="0" cy="61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0" name="直接连接符 59">
            <a:extLst>
              <a:ext uri="{FF2B5EF4-FFF2-40B4-BE49-F238E27FC236}">
                <a16:creationId xmlns:a16="http://schemas.microsoft.com/office/drawing/2014/main" id="{F8BD6F1A-20F2-4351-BFC1-89A265F2B190}"/>
              </a:ext>
            </a:extLst>
          </p:cNvPr>
          <p:cNvCxnSpPr/>
          <p:nvPr/>
        </p:nvCxnSpPr>
        <p:spPr>
          <a:xfrm>
            <a:off x="6956473" y="3168954"/>
            <a:ext cx="0" cy="85740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1" name="云形 60">
            <a:extLst>
              <a:ext uri="{FF2B5EF4-FFF2-40B4-BE49-F238E27FC236}">
                <a16:creationId xmlns:a16="http://schemas.microsoft.com/office/drawing/2014/main" id="{702722EA-FD46-49C4-B0AE-F38881BB07FE}"/>
              </a:ext>
            </a:extLst>
          </p:cNvPr>
          <p:cNvSpPr/>
          <p:nvPr/>
        </p:nvSpPr>
        <p:spPr>
          <a:xfrm>
            <a:off x="829992" y="2439139"/>
            <a:ext cx="3535680" cy="23306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439BB2D3-08F2-4EEE-85A2-101500E75A39}"/>
              </a:ext>
            </a:extLst>
          </p:cNvPr>
          <p:cNvSpPr/>
          <p:nvPr/>
        </p:nvSpPr>
        <p:spPr>
          <a:xfrm>
            <a:off x="1355185" y="3011495"/>
            <a:ext cx="1242647" cy="54048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200" dirty="0"/>
              <a:t>Aggregate</a:t>
            </a:r>
          </a:p>
          <a:p>
            <a:pPr algn="ctr"/>
            <a:r>
              <a:rPr lang="en-US" altLang="zh-CN" sz="1200" dirty="0"/>
              <a:t>Updates</a:t>
            </a:r>
            <a:endParaRPr lang="zh-CN" altLang="en-US" sz="1200" dirty="0"/>
          </a:p>
        </p:txBody>
      </p:sp>
      <p:sp>
        <p:nvSpPr>
          <p:cNvPr id="75" name="矩形: 圆角 74">
            <a:extLst>
              <a:ext uri="{FF2B5EF4-FFF2-40B4-BE49-F238E27FC236}">
                <a16:creationId xmlns:a16="http://schemas.microsoft.com/office/drawing/2014/main" id="{1200B3F2-2DDB-4B27-812B-37B5DD06733D}"/>
              </a:ext>
            </a:extLst>
          </p:cNvPr>
          <p:cNvSpPr/>
          <p:nvPr/>
        </p:nvSpPr>
        <p:spPr>
          <a:xfrm>
            <a:off x="2597832" y="3649965"/>
            <a:ext cx="1214510" cy="3188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Global Model</a:t>
            </a:r>
            <a:endParaRPr lang="zh-CN" altLang="en-US" sz="1200" dirty="0"/>
          </a:p>
        </p:txBody>
      </p:sp>
      <p:sp>
        <p:nvSpPr>
          <p:cNvPr id="85" name="矩形 84">
            <a:extLst>
              <a:ext uri="{FF2B5EF4-FFF2-40B4-BE49-F238E27FC236}">
                <a16:creationId xmlns:a16="http://schemas.microsoft.com/office/drawing/2014/main" id="{C26FB708-B5CE-476D-B07F-BEC5595BC5D3}"/>
              </a:ext>
            </a:extLst>
          </p:cNvPr>
          <p:cNvSpPr/>
          <p:nvPr/>
        </p:nvSpPr>
        <p:spPr>
          <a:xfrm rot="16200000" flipH="1">
            <a:off x="3477822" y="2042921"/>
            <a:ext cx="1892942" cy="4909616"/>
          </a:xfrm>
          <a:custGeom>
            <a:avLst/>
            <a:gdLst>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0 w 2157046"/>
              <a:gd name="connsiteY4" fmla="*/ 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91440 w 2157046"/>
              <a:gd name="connsiteY4" fmla="*/ 9144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0" fmla="*/ 0 w 2157046"/>
              <a:gd name="connsiteY0" fmla="*/ 0 h 848750"/>
              <a:gd name="connsiteX1" fmla="*/ 2157046 w 2157046"/>
              <a:gd name="connsiteY1" fmla="*/ 0 h 848750"/>
              <a:gd name="connsiteX2" fmla="*/ 2157046 w 2157046"/>
              <a:gd name="connsiteY2" fmla="*/ 848750 h 848750"/>
            </a:gdLst>
            <a:ahLst/>
            <a:cxnLst>
              <a:cxn ang="0">
                <a:pos x="connsiteX0" y="connsiteY0"/>
              </a:cxn>
              <a:cxn ang="0">
                <a:pos x="connsiteX1" y="connsiteY1"/>
              </a:cxn>
              <a:cxn ang="0">
                <a:pos x="connsiteX2" y="connsiteY2"/>
              </a:cxn>
            </a:cxnLst>
            <a:rect l="l" t="t" r="r" b="b"/>
            <a:pathLst>
              <a:path w="2157046" h="848750">
                <a:moveTo>
                  <a:pt x="0" y="0"/>
                </a:moveTo>
                <a:lnTo>
                  <a:pt x="2157046" y="0"/>
                </a:lnTo>
                <a:lnTo>
                  <a:pt x="2157046" y="848750"/>
                </a:lnTo>
              </a:path>
            </a:pathLst>
          </a:custGeom>
          <a:ln w="28575">
            <a:solidFill>
              <a:schemeClr val="accent2"/>
            </a:solidFill>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6" name="矩形 84">
            <a:extLst>
              <a:ext uri="{FF2B5EF4-FFF2-40B4-BE49-F238E27FC236}">
                <a16:creationId xmlns:a16="http://schemas.microsoft.com/office/drawing/2014/main" id="{01B4E7F7-CD14-450B-8E0B-77637FA0A444}"/>
              </a:ext>
            </a:extLst>
          </p:cNvPr>
          <p:cNvSpPr/>
          <p:nvPr/>
        </p:nvSpPr>
        <p:spPr>
          <a:xfrm rot="16200000">
            <a:off x="4201526" y="297535"/>
            <a:ext cx="476007" cy="4909615"/>
          </a:xfrm>
          <a:custGeom>
            <a:avLst/>
            <a:gdLst>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0 w 2157046"/>
              <a:gd name="connsiteY4" fmla="*/ 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4" fmla="*/ 91440 w 2157046"/>
              <a:gd name="connsiteY4" fmla="*/ 91440 h 848750"/>
              <a:gd name="connsiteX0" fmla="*/ 0 w 2157046"/>
              <a:gd name="connsiteY0" fmla="*/ 0 h 848750"/>
              <a:gd name="connsiteX1" fmla="*/ 2157046 w 2157046"/>
              <a:gd name="connsiteY1" fmla="*/ 0 h 848750"/>
              <a:gd name="connsiteX2" fmla="*/ 2157046 w 2157046"/>
              <a:gd name="connsiteY2" fmla="*/ 848750 h 848750"/>
              <a:gd name="connsiteX3" fmla="*/ 0 w 2157046"/>
              <a:gd name="connsiteY3" fmla="*/ 848750 h 848750"/>
              <a:gd name="connsiteX0" fmla="*/ 0 w 2157046"/>
              <a:gd name="connsiteY0" fmla="*/ 0 h 848750"/>
              <a:gd name="connsiteX1" fmla="*/ 2157046 w 2157046"/>
              <a:gd name="connsiteY1" fmla="*/ 0 h 848750"/>
              <a:gd name="connsiteX2" fmla="*/ 2157046 w 2157046"/>
              <a:gd name="connsiteY2" fmla="*/ 848750 h 848750"/>
            </a:gdLst>
            <a:ahLst/>
            <a:cxnLst>
              <a:cxn ang="0">
                <a:pos x="connsiteX0" y="connsiteY0"/>
              </a:cxn>
              <a:cxn ang="0">
                <a:pos x="connsiteX1" y="connsiteY1"/>
              </a:cxn>
              <a:cxn ang="0">
                <a:pos x="connsiteX2" y="connsiteY2"/>
              </a:cxn>
            </a:cxnLst>
            <a:rect l="l" t="t" r="r" b="b"/>
            <a:pathLst>
              <a:path w="2157046" h="848750">
                <a:moveTo>
                  <a:pt x="0" y="0"/>
                </a:moveTo>
                <a:lnTo>
                  <a:pt x="2157046" y="0"/>
                </a:lnTo>
                <a:lnTo>
                  <a:pt x="2157046" y="848750"/>
                </a:lnTo>
              </a:path>
            </a:pathLst>
          </a:custGeom>
          <a:ln w="28575">
            <a:solidFill>
              <a:schemeClr val="accent2"/>
            </a:solidFill>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DDC78277-5CCE-4FA8-9065-ABF478F28D17}"/>
              </a:ext>
            </a:extLst>
          </p:cNvPr>
          <p:cNvCxnSpPr>
            <a:cxnSpLocks/>
            <a:stCxn id="62" idx="5"/>
          </p:cNvCxnSpPr>
          <p:nvPr/>
        </p:nvCxnSpPr>
        <p:spPr>
          <a:xfrm>
            <a:off x="2415851" y="3472829"/>
            <a:ext cx="181981" cy="177136"/>
          </a:xfrm>
          <a:prstGeom prst="straightConnector1">
            <a:avLst/>
          </a:prstGeom>
          <a:ln w="25400">
            <a:tailEnd type="triangle"/>
          </a:ln>
        </p:spPr>
        <p:style>
          <a:lnRef idx="2">
            <a:schemeClr val="accent2"/>
          </a:lnRef>
          <a:fillRef idx="0">
            <a:schemeClr val="accent2"/>
          </a:fillRef>
          <a:effectRef idx="1">
            <a:schemeClr val="accent2"/>
          </a:effectRef>
          <a:fontRef idx="minor">
            <a:schemeClr val="tx1"/>
          </a:fontRef>
        </p:style>
      </p:cxnSp>
      <p:cxnSp>
        <p:nvCxnSpPr>
          <p:cNvPr id="90" name="直接箭头连接符 89">
            <a:extLst>
              <a:ext uri="{FF2B5EF4-FFF2-40B4-BE49-F238E27FC236}">
                <a16:creationId xmlns:a16="http://schemas.microsoft.com/office/drawing/2014/main" id="{05474463-AACE-466D-86AB-5A866AC82569}"/>
              </a:ext>
            </a:extLst>
          </p:cNvPr>
          <p:cNvCxnSpPr>
            <a:cxnSpLocks/>
          </p:cNvCxnSpPr>
          <p:nvPr/>
        </p:nvCxnSpPr>
        <p:spPr>
          <a:xfrm flipV="1">
            <a:off x="3800617" y="1953429"/>
            <a:ext cx="2397826" cy="1720692"/>
          </a:xfrm>
          <a:prstGeom prst="straightConnector1">
            <a:avLst/>
          </a:prstGeom>
          <a:ln w="25400">
            <a:tailEnd type="triangle"/>
          </a:ln>
        </p:spPr>
        <p:style>
          <a:lnRef idx="2">
            <a:schemeClr val="accent2"/>
          </a:lnRef>
          <a:fillRef idx="0">
            <a:schemeClr val="accent2"/>
          </a:fillRef>
          <a:effectRef idx="1">
            <a:schemeClr val="accent2"/>
          </a:effectRef>
          <a:fontRef idx="minor">
            <a:schemeClr val="tx1"/>
          </a:fontRef>
        </p:style>
      </p:cxnSp>
      <p:cxnSp>
        <p:nvCxnSpPr>
          <p:cNvPr id="92" name="直接箭头连接符 91">
            <a:extLst>
              <a:ext uri="{FF2B5EF4-FFF2-40B4-BE49-F238E27FC236}">
                <a16:creationId xmlns:a16="http://schemas.microsoft.com/office/drawing/2014/main" id="{6886EB35-D45C-43E7-AD12-6AB5A1C6D7A5}"/>
              </a:ext>
            </a:extLst>
          </p:cNvPr>
          <p:cNvCxnSpPr>
            <a:cxnSpLocks/>
            <a:endCxn id="53" idx="1"/>
          </p:cNvCxnSpPr>
          <p:nvPr/>
        </p:nvCxnSpPr>
        <p:spPr>
          <a:xfrm>
            <a:off x="3813413" y="3937792"/>
            <a:ext cx="2385030" cy="991476"/>
          </a:xfrm>
          <a:prstGeom prst="straightConnector1">
            <a:avLst/>
          </a:prstGeom>
          <a:ln w="25400">
            <a:tailEnd type="triangle"/>
          </a:ln>
        </p:spPr>
        <p:style>
          <a:lnRef idx="2">
            <a:schemeClr val="accent2"/>
          </a:lnRef>
          <a:fillRef idx="0">
            <a:schemeClr val="accent2"/>
          </a:fillRef>
          <a:effectRef idx="1">
            <a:schemeClr val="accent2"/>
          </a:effectRef>
          <a:fontRef idx="minor">
            <a:schemeClr val="tx1"/>
          </a:fontRef>
        </p:style>
      </p:cxnSp>
      <p:sp>
        <p:nvSpPr>
          <p:cNvPr id="94" name="文本框 93">
            <a:extLst>
              <a:ext uri="{FF2B5EF4-FFF2-40B4-BE49-F238E27FC236}">
                <a16:creationId xmlns:a16="http://schemas.microsoft.com/office/drawing/2014/main" id="{982FBFBA-732E-4FFE-A993-453C3F01EA65}"/>
              </a:ext>
            </a:extLst>
          </p:cNvPr>
          <p:cNvSpPr txBox="1"/>
          <p:nvPr/>
        </p:nvSpPr>
        <p:spPr>
          <a:xfrm>
            <a:off x="576774" y="5698625"/>
            <a:ext cx="3995225" cy="369332"/>
          </a:xfrm>
          <a:prstGeom prst="rect">
            <a:avLst/>
          </a:prstGeom>
          <a:noFill/>
        </p:spPr>
        <p:txBody>
          <a:bodyPr wrap="square" rtlCol="0">
            <a:spAutoFit/>
          </a:bodyPr>
          <a:lstStyle/>
          <a:p>
            <a:r>
              <a:rPr lang="zh-CN" altLang="en-US" dirty="0"/>
              <a:t>保证用户隐私数据不会离开客户端</a:t>
            </a:r>
          </a:p>
        </p:txBody>
      </p:sp>
    </p:spTree>
    <p:extLst>
      <p:ext uri="{BB962C8B-B14F-4D97-AF65-F5344CB8AC3E}">
        <p14:creationId xmlns:p14="http://schemas.microsoft.com/office/powerpoint/2010/main" val="312407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8946CC-BEC1-48E1-A353-9B1EA5282B23}"/>
              </a:ext>
            </a:extLst>
          </p:cNvPr>
          <p:cNvSpPr>
            <a:spLocks noGrp="1"/>
          </p:cNvSpPr>
          <p:nvPr>
            <p:ph type="sldNum" sz="quarter" idx="12"/>
          </p:nvPr>
        </p:nvSpPr>
        <p:spPr/>
        <p:txBody>
          <a:bodyPr/>
          <a:lstStyle/>
          <a:p>
            <a:fld id="{72A5E12F-523A-4D75-95A2-779F57F5D9E2}" type="slidenum">
              <a:rPr lang="zh-CN" altLang="en-US" smtClean="0"/>
              <a:t>9</a:t>
            </a:fld>
            <a:endParaRPr lang="zh-CN" altLang="en-US"/>
          </a:p>
        </p:txBody>
      </p:sp>
      <p:grpSp>
        <p:nvGrpSpPr>
          <p:cNvPr id="4" name="组合 3">
            <a:extLst>
              <a:ext uri="{FF2B5EF4-FFF2-40B4-BE49-F238E27FC236}">
                <a16:creationId xmlns:a16="http://schemas.microsoft.com/office/drawing/2014/main" id="{839C98C1-FC3C-4D31-8070-94731BAFAF67}"/>
              </a:ext>
            </a:extLst>
          </p:cNvPr>
          <p:cNvGrpSpPr/>
          <p:nvPr/>
        </p:nvGrpSpPr>
        <p:grpSpPr>
          <a:xfrm>
            <a:off x="2131902" y="1681394"/>
            <a:ext cx="4880195" cy="3495211"/>
            <a:chOff x="2131902" y="1681394"/>
            <a:chExt cx="4880195" cy="3495211"/>
          </a:xfrm>
        </p:grpSpPr>
        <p:grpSp>
          <p:nvGrpSpPr>
            <p:cNvPr id="64" name="组合 63">
              <a:extLst>
                <a:ext uri="{FF2B5EF4-FFF2-40B4-BE49-F238E27FC236}">
                  <a16:creationId xmlns:a16="http://schemas.microsoft.com/office/drawing/2014/main" id="{A123CDE2-2DAE-404B-B3BD-41E67B131C0F}"/>
                </a:ext>
              </a:extLst>
            </p:cNvPr>
            <p:cNvGrpSpPr/>
            <p:nvPr/>
          </p:nvGrpSpPr>
          <p:grpSpPr>
            <a:xfrm>
              <a:off x="2131902" y="1681394"/>
              <a:ext cx="4880195" cy="461665"/>
              <a:chOff x="2318742" y="2198492"/>
              <a:chExt cx="4880195" cy="461665"/>
            </a:xfrm>
          </p:grpSpPr>
          <p:sp>
            <p:nvSpPr>
              <p:cNvPr id="53" name="文本框 52">
                <a:extLst>
                  <a:ext uri="{FF2B5EF4-FFF2-40B4-BE49-F238E27FC236}">
                    <a16:creationId xmlns:a16="http://schemas.microsoft.com/office/drawing/2014/main" id="{5B71471E-29A2-418F-9A0F-2A046E7A9A4F}"/>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dirty="0">
                    <a:solidFill>
                      <a:schemeClr val="tx1">
                        <a:lumMod val="50000"/>
                        <a:lumOff val="50000"/>
                      </a:schemeClr>
                    </a:solidFill>
                    <a:latin typeface="思源黑体 CN" panose="020B0500000000000000" pitchFamily="34" charset="-122"/>
                    <a:ea typeface="思源黑体 CN" panose="020B0500000000000000" pitchFamily="34" charset="-122"/>
                    <a:cs typeface="+mn-ea"/>
                  </a:rPr>
                  <a:t>背景介绍</a:t>
                </a:r>
              </a:p>
            </p:txBody>
          </p:sp>
          <p:grpSp>
            <p:nvGrpSpPr>
              <p:cNvPr id="54" name="Google Shape;863;p65">
                <a:extLst>
                  <a:ext uri="{FF2B5EF4-FFF2-40B4-BE49-F238E27FC236}">
                    <a16:creationId xmlns:a16="http://schemas.microsoft.com/office/drawing/2014/main" id="{4ADC0B0C-EF10-4E77-8A37-51CD9C26CD11}"/>
                  </a:ext>
                </a:extLst>
              </p:cNvPr>
              <p:cNvGrpSpPr>
                <a:grpSpLocks noChangeAspect="1"/>
              </p:cNvGrpSpPr>
              <p:nvPr/>
            </p:nvGrpSpPr>
            <p:grpSpPr>
              <a:xfrm>
                <a:off x="2318742" y="2339325"/>
                <a:ext cx="190147" cy="180000"/>
                <a:chOff x="4660325" y="1866850"/>
                <a:chExt cx="68350" cy="58100"/>
              </a:xfrm>
            </p:grpSpPr>
            <p:sp>
              <p:nvSpPr>
                <p:cNvPr id="55" name="Google Shape;864;p65">
                  <a:extLst>
                    <a:ext uri="{FF2B5EF4-FFF2-40B4-BE49-F238E27FC236}">
                      <a16:creationId xmlns:a16="http://schemas.microsoft.com/office/drawing/2014/main" id="{8633226D-7206-4DB5-A776-C9D8B53C03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56" name="Google Shape;865;p65">
                  <a:extLst>
                    <a:ext uri="{FF2B5EF4-FFF2-40B4-BE49-F238E27FC236}">
                      <a16:creationId xmlns:a16="http://schemas.microsoft.com/office/drawing/2014/main" id="{048F5B53-EE26-48D6-B008-2E0129A43C7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61" name="Google Shape;863;p65">
                <a:extLst>
                  <a:ext uri="{FF2B5EF4-FFF2-40B4-BE49-F238E27FC236}">
                    <a16:creationId xmlns:a16="http://schemas.microsoft.com/office/drawing/2014/main" id="{3DC19A0F-2BF0-4436-A4FF-29971F96A4CC}"/>
                  </a:ext>
                </a:extLst>
              </p:cNvPr>
              <p:cNvGrpSpPr>
                <a:grpSpLocks noChangeAspect="1"/>
              </p:cNvGrpSpPr>
              <p:nvPr/>
            </p:nvGrpSpPr>
            <p:grpSpPr>
              <a:xfrm flipH="1">
                <a:off x="7008790" y="2339325"/>
                <a:ext cx="190147" cy="180000"/>
                <a:chOff x="4660325" y="1866850"/>
                <a:chExt cx="68350" cy="58100"/>
              </a:xfrm>
            </p:grpSpPr>
            <p:sp>
              <p:nvSpPr>
                <p:cNvPr id="62" name="Google Shape;864;p65">
                  <a:extLst>
                    <a:ext uri="{FF2B5EF4-FFF2-40B4-BE49-F238E27FC236}">
                      <a16:creationId xmlns:a16="http://schemas.microsoft.com/office/drawing/2014/main" id="{67FE0191-57C7-47E9-8E4B-E7584C0F713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63" name="Google Shape;865;p65">
                  <a:extLst>
                    <a:ext uri="{FF2B5EF4-FFF2-40B4-BE49-F238E27FC236}">
                      <a16:creationId xmlns:a16="http://schemas.microsoft.com/office/drawing/2014/main" id="{4F6085A6-AB9A-4428-BB25-809BCB063E7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65" name="组合 64">
              <a:extLst>
                <a:ext uri="{FF2B5EF4-FFF2-40B4-BE49-F238E27FC236}">
                  <a16:creationId xmlns:a16="http://schemas.microsoft.com/office/drawing/2014/main" id="{A5C38A0A-6144-4B25-90E9-14E4B4FC5B07}"/>
                </a:ext>
              </a:extLst>
            </p:cNvPr>
            <p:cNvGrpSpPr/>
            <p:nvPr/>
          </p:nvGrpSpPr>
          <p:grpSpPr>
            <a:xfrm>
              <a:off x="2131902" y="2692576"/>
              <a:ext cx="4880195" cy="461665"/>
              <a:chOff x="2318742" y="2198492"/>
              <a:chExt cx="4880195" cy="461665"/>
            </a:xfrm>
          </p:grpSpPr>
          <p:sp>
            <p:nvSpPr>
              <p:cNvPr id="66" name="文本框 65">
                <a:extLst>
                  <a:ext uri="{FF2B5EF4-FFF2-40B4-BE49-F238E27FC236}">
                    <a16:creationId xmlns:a16="http://schemas.microsoft.com/office/drawing/2014/main" id="{C29FADD8-34BB-40E9-B1AB-0484EA3FD477}"/>
                  </a:ext>
                </a:extLst>
              </p:cNvPr>
              <p:cNvSpPr txBox="1"/>
              <p:nvPr/>
            </p:nvSpPr>
            <p:spPr>
              <a:xfrm>
                <a:off x="2692422" y="2198492"/>
                <a:ext cx="4132835" cy="461665"/>
              </a:xfrm>
              <a:prstGeom prst="rect">
                <a:avLst/>
              </a:prstGeom>
              <a:noFill/>
              <a:ln w="19050">
                <a:solidFill>
                  <a:srgbClr val="02409A"/>
                </a:solidFill>
              </a:ln>
            </p:spPr>
            <p:txBody>
              <a:bodyPr wrap="square" rtlCol="0">
                <a:spAutoFit/>
              </a:bodyPr>
              <a:lstStyle/>
              <a:p>
                <a:pPr lvl="0" algn="ctr">
                  <a:defRPr/>
                </a:pPr>
                <a:r>
                  <a:rPr lang="zh-CN" altLang="en-US" sz="2400" b="1" dirty="0">
                    <a:latin typeface="思源黑体 CN" panose="020B0500000000000000" pitchFamily="34" charset="-122"/>
                    <a:ea typeface="思源黑体 CN" panose="020B0500000000000000" pitchFamily="34" charset="-122"/>
                    <a:cs typeface="+mn-ea"/>
                  </a:rPr>
                  <a:t>联邦协同过滤</a:t>
                </a:r>
                <a:endParaRPr lang="en-US" altLang="zh-CN" sz="2400" b="1" dirty="0">
                  <a:latin typeface="思源黑体 CN" panose="020B0500000000000000" pitchFamily="34" charset="-122"/>
                  <a:ea typeface="思源黑体 CN" panose="020B0500000000000000" pitchFamily="34" charset="-122"/>
                  <a:cs typeface="+mn-ea"/>
                </a:endParaRPr>
              </a:p>
            </p:txBody>
          </p:sp>
          <p:grpSp>
            <p:nvGrpSpPr>
              <p:cNvPr id="67" name="Google Shape;863;p65">
                <a:extLst>
                  <a:ext uri="{FF2B5EF4-FFF2-40B4-BE49-F238E27FC236}">
                    <a16:creationId xmlns:a16="http://schemas.microsoft.com/office/drawing/2014/main" id="{1A0C0ED6-DEAC-46C1-B76F-8B91F0DDC339}"/>
                  </a:ext>
                </a:extLst>
              </p:cNvPr>
              <p:cNvGrpSpPr>
                <a:grpSpLocks noChangeAspect="1"/>
              </p:cNvGrpSpPr>
              <p:nvPr/>
            </p:nvGrpSpPr>
            <p:grpSpPr>
              <a:xfrm>
                <a:off x="2318742" y="2339325"/>
                <a:ext cx="190147" cy="180000"/>
                <a:chOff x="4660325" y="1866850"/>
                <a:chExt cx="68350" cy="58100"/>
              </a:xfrm>
            </p:grpSpPr>
            <p:sp>
              <p:nvSpPr>
                <p:cNvPr id="71" name="Google Shape;864;p65">
                  <a:extLst>
                    <a:ext uri="{FF2B5EF4-FFF2-40B4-BE49-F238E27FC236}">
                      <a16:creationId xmlns:a16="http://schemas.microsoft.com/office/drawing/2014/main" id="{D3CE48AE-ABB1-4E9C-A319-E0F0F984F0F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72" name="Google Shape;865;p65">
                  <a:extLst>
                    <a:ext uri="{FF2B5EF4-FFF2-40B4-BE49-F238E27FC236}">
                      <a16:creationId xmlns:a16="http://schemas.microsoft.com/office/drawing/2014/main" id="{8269F253-A108-45BF-9CBB-4FF8DD0A91B2}"/>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68" name="Google Shape;863;p65">
                <a:extLst>
                  <a:ext uri="{FF2B5EF4-FFF2-40B4-BE49-F238E27FC236}">
                    <a16:creationId xmlns:a16="http://schemas.microsoft.com/office/drawing/2014/main" id="{18FBA4FF-9847-42A0-8DB4-D9C51DF55E88}"/>
                  </a:ext>
                </a:extLst>
              </p:cNvPr>
              <p:cNvGrpSpPr>
                <a:grpSpLocks noChangeAspect="1"/>
              </p:cNvGrpSpPr>
              <p:nvPr/>
            </p:nvGrpSpPr>
            <p:grpSpPr>
              <a:xfrm flipH="1">
                <a:off x="7008790" y="2339325"/>
                <a:ext cx="190147" cy="180000"/>
                <a:chOff x="4660325" y="1866850"/>
                <a:chExt cx="68350" cy="58100"/>
              </a:xfrm>
            </p:grpSpPr>
            <p:sp>
              <p:nvSpPr>
                <p:cNvPr id="69" name="Google Shape;864;p65">
                  <a:extLst>
                    <a:ext uri="{FF2B5EF4-FFF2-40B4-BE49-F238E27FC236}">
                      <a16:creationId xmlns:a16="http://schemas.microsoft.com/office/drawing/2014/main" id="{0FA1404C-4CFA-4A61-B062-258831C1160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70" name="Google Shape;865;p65">
                  <a:extLst>
                    <a:ext uri="{FF2B5EF4-FFF2-40B4-BE49-F238E27FC236}">
                      <a16:creationId xmlns:a16="http://schemas.microsoft.com/office/drawing/2014/main" id="{B6BFE796-4519-4538-89A4-518D0E0D791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3C3C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74" name="组合 73">
              <a:extLst>
                <a:ext uri="{FF2B5EF4-FFF2-40B4-BE49-F238E27FC236}">
                  <a16:creationId xmlns:a16="http://schemas.microsoft.com/office/drawing/2014/main" id="{C6D27B7E-C412-471D-BB00-ACEA25B0DE90}"/>
                </a:ext>
              </a:extLst>
            </p:cNvPr>
            <p:cNvGrpSpPr/>
            <p:nvPr/>
          </p:nvGrpSpPr>
          <p:grpSpPr>
            <a:xfrm>
              <a:off x="2131902" y="3703758"/>
              <a:ext cx="4880195" cy="461665"/>
              <a:chOff x="2318742" y="2198492"/>
              <a:chExt cx="4880195" cy="461665"/>
            </a:xfrm>
          </p:grpSpPr>
          <p:sp>
            <p:nvSpPr>
              <p:cNvPr id="75" name="文本框 74">
                <a:extLst>
                  <a:ext uri="{FF2B5EF4-FFF2-40B4-BE49-F238E27FC236}">
                    <a16:creationId xmlns:a16="http://schemas.microsoft.com/office/drawing/2014/main" id="{EED41DA2-7719-4417-A7ED-C2471F21E04E}"/>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en-US" altLang="zh-CN" sz="2400" b="1" dirty="0">
                    <a:solidFill>
                      <a:schemeClr val="tx1">
                        <a:lumMod val="50000"/>
                        <a:lumOff val="50000"/>
                      </a:schemeClr>
                    </a:solidFill>
                    <a:latin typeface="思源黑体 CN" panose="020B0500000000000000" pitchFamily="34" charset="-122"/>
                    <a:ea typeface="思源黑体 CN" panose="020B0500000000000000" pitchFamily="34" charset="-122"/>
                    <a:cs typeface="+mn-ea"/>
                  </a:rPr>
                  <a:t>FCF-BTS</a:t>
                </a:r>
                <a:endParaRPr lang="zh-CN" altLang="en-US" sz="2400" b="1" dirty="0">
                  <a:solidFill>
                    <a:schemeClr val="tx1">
                      <a:lumMod val="50000"/>
                      <a:lumOff val="50000"/>
                    </a:schemeClr>
                  </a:solidFill>
                  <a:latin typeface="思源黑体 CN" panose="020B0500000000000000" pitchFamily="34" charset="-122"/>
                  <a:ea typeface="思源黑体 CN" panose="020B0500000000000000" pitchFamily="34" charset="-122"/>
                  <a:cs typeface="+mn-ea"/>
                </a:endParaRPr>
              </a:p>
            </p:txBody>
          </p:sp>
          <p:grpSp>
            <p:nvGrpSpPr>
              <p:cNvPr id="76" name="Google Shape;863;p65">
                <a:extLst>
                  <a:ext uri="{FF2B5EF4-FFF2-40B4-BE49-F238E27FC236}">
                    <a16:creationId xmlns:a16="http://schemas.microsoft.com/office/drawing/2014/main" id="{A3ABAFA8-F41B-4553-BC0F-3E752DEF9A2F}"/>
                  </a:ext>
                </a:extLst>
              </p:cNvPr>
              <p:cNvGrpSpPr>
                <a:grpSpLocks noChangeAspect="1"/>
              </p:cNvGrpSpPr>
              <p:nvPr/>
            </p:nvGrpSpPr>
            <p:grpSpPr>
              <a:xfrm>
                <a:off x="2318742" y="2339325"/>
                <a:ext cx="190147" cy="180000"/>
                <a:chOff x="4660325" y="1866850"/>
                <a:chExt cx="68350" cy="58100"/>
              </a:xfrm>
            </p:grpSpPr>
            <p:sp>
              <p:nvSpPr>
                <p:cNvPr id="80" name="Google Shape;864;p65">
                  <a:extLst>
                    <a:ext uri="{FF2B5EF4-FFF2-40B4-BE49-F238E27FC236}">
                      <a16:creationId xmlns:a16="http://schemas.microsoft.com/office/drawing/2014/main" id="{6F6388AD-8CE0-42BA-A565-CD00CE191C00}"/>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81" name="Google Shape;865;p65">
                  <a:extLst>
                    <a:ext uri="{FF2B5EF4-FFF2-40B4-BE49-F238E27FC236}">
                      <a16:creationId xmlns:a16="http://schemas.microsoft.com/office/drawing/2014/main" id="{2800AFF5-816E-4DAE-93BC-479A88E1F10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77" name="Google Shape;863;p65">
                <a:extLst>
                  <a:ext uri="{FF2B5EF4-FFF2-40B4-BE49-F238E27FC236}">
                    <a16:creationId xmlns:a16="http://schemas.microsoft.com/office/drawing/2014/main" id="{3B65F60A-8590-4C8B-A8D5-3A08489EF758}"/>
                  </a:ext>
                </a:extLst>
              </p:cNvPr>
              <p:cNvGrpSpPr>
                <a:grpSpLocks noChangeAspect="1"/>
              </p:cNvGrpSpPr>
              <p:nvPr/>
            </p:nvGrpSpPr>
            <p:grpSpPr>
              <a:xfrm flipH="1">
                <a:off x="7008790" y="2339325"/>
                <a:ext cx="190147" cy="180000"/>
                <a:chOff x="4660325" y="1866850"/>
                <a:chExt cx="68350" cy="58100"/>
              </a:xfrm>
            </p:grpSpPr>
            <p:sp>
              <p:nvSpPr>
                <p:cNvPr id="78" name="Google Shape;864;p65">
                  <a:extLst>
                    <a:ext uri="{FF2B5EF4-FFF2-40B4-BE49-F238E27FC236}">
                      <a16:creationId xmlns:a16="http://schemas.microsoft.com/office/drawing/2014/main" id="{D832B29D-82E8-4D3D-9B5E-343B233BAAE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79" name="Google Shape;865;p65">
                  <a:extLst>
                    <a:ext uri="{FF2B5EF4-FFF2-40B4-BE49-F238E27FC236}">
                      <a16:creationId xmlns:a16="http://schemas.microsoft.com/office/drawing/2014/main" id="{96F8990F-7217-425D-B5F5-66D78FF0992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nvGrpSpPr>
            <p:cNvPr id="28" name="组合 27">
              <a:extLst>
                <a:ext uri="{FF2B5EF4-FFF2-40B4-BE49-F238E27FC236}">
                  <a16:creationId xmlns:a16="http://schemas.microsoft.com/office/drawing/2014/main" id="{D801762B-5F21-4F92-8A07-BD12AE6217CF}"/>
                </a:ext>
              </a:extLst>
            </p:cNvPr>
            <p:cNvGrpSpPr/>
            <p:nvPr/>
          </p:nvGrpSpPr>
          <p:grpSpPr>
            <a:xfrm>
              <a:off x="2131902" y="4714940"/>
              <a:ext cx="4880195" cy="461665"/>
              <a:chOff x="2318742" y="2198492"/>
              <a:chExt cx="4880195" cy="461665"/>
            </a:xfrm>
          </p:grpSpPr>
          <p:sp>
            <p:nvSpPr>
              <p:cNvPr id="29" name="文本框 28">
                <a:extLst>
                  <a:ext uri="{FF2B5EF4-FFF2-40B4-BE49-F238E27FC236}">
                    <a16:creationId xmlns:a16="http://schemas.microsoft.com/office/drawing/2014/main" id="{02787730-BD70-486D-AFFB-BDE38953D0DA}"/>
                  </a:ext>
                </a:extLst>
              </p:cNvPr>
              <p:cNvSpPr txBox="1"/>
              <p:nvPr/>
            </p:nvSpPr>
            <p:spPr>
              <a:xfrm>
                <a:off x="2692422" y="2198492"/>
                <a:ext cx="4132835"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0" algn="ctr">
                  <a:defRPr/>
                </a:pPr>
                <a:r>
                  <a:rPr lang="zh-CN" altLang="en-US" sz="2400" b="1" dirty="0">
                    <a:solidFill>
                      <a:schemeClr val="tx1">
                        <a:lumMod val="50000"/>
                        <a:lumOff val="50000"/>
                      </a:schemeClr>
                    </a:solidFill>
                    <a:latin typeface="思源黑体 CN" panose="020B0500000000000000" pitchFamily="34" charset="-122"/>
                    <a:ea typeface="思源黑体 CN" panose="020B0500000000000000" pitchFamily="34" charset="-122"/>
                    <a:cs typeface="+mn-ea"/>
                  </a:rPr>
                  <a:t>总结思考</a:t>
                </a:r>
              </a:p>
            </p:txBody>
          </p:sp>
          <p:grpSp>
            <p:nvGrpSpPr>
              <p:cNvPr id="30" name="Google Shape;863;p65">
                <a:extLst>
                  <a:ext uri="{FF2B5EF4-FFF2-40B4-BE49-F238E27FC236}">
                    <a16:creationId xmlns:a16="http://schemas.microsoft.com/office/drawing/2014/main" id="{7140B953-4812-43BE-880C-90AF2084F76E}"/>
                  </a:ext>
                </a:extLst>
              </p:cNvPr>
              <p:cNvGrpSpPr>
                <a:grpSpLocks noChangeAspect="1"/>
              </p:cNvGrpSpPr>
              <p:nvPr/>
            </p:nvGrpSpPr>
            <p:grpSpPr>
              <a:xfrm>
                <a:off x="2318742" y="2339325"/>
                <a:ext cx="190147" cy="180000"/>
                <a:chOff x="4660325" y="1866850"/>
                <a:chExt cx="68350" cy="58100"/>
              </a:xfrm>
            </p:grpSpPr>
            <p:sp>
              <p:nvSpPr>
                <p:cNvPr id="34" name="Google Shape;864;p65">
                  <a:extLst>
                    <a:ext uri="{FF2B5EF4-FFF2-40B4-BE49-F238E27FC236}">
                      <a16:creationId xmlns:a16="http://schemas.microsoft.com/office/drawing/2014/main" id="{E624C319-509F-4423-A720-85345D0E390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35" name="Google Shape;865;p65">
                  <a:extLst>
                    <a:ext uri="{FF2B5EF4-FFF2-40B4-BE49-F238E27FC236}">
                      <a16:creationId xmlns:a16="http://schemas.microsoft.com/office/drawing/2014/main" id="{69621E94-B4B4-41A7-8855-C3079C0AD01F}"/>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nvGrpSpPr>
              <p:cNvPr id="31" name="Google Shape;863;p65">
                <a:extLst>
                  <a:ext uri="{FF2B5EF4-FFF2-40B4-BE49-F238E27FC236}">
                    <a16:creationId xmlns:a16="http://schemas.microsoft.com/office/drawing/2014/main" id="{6CE42FB7-BA5A-4B93-9361-4128785B5B5C}"/>
                  </a:ext>
                </a:extLst>
              </p:cNvPr>
              <p:cNvGrpSpPr>
                <a:grpSpLocks noChangeAspect="1"/>
              </p:cNvGrpSpPr>
              <p:nvPr/>
            </p:nvGrpSpPr>
            <p:grpSpPr>
              <a:xfrm flipH="1">
                <a:off x="7008790" y="2339325"/>
                <a:ext cx="190147" cy="180000"/>
                <a:chOff x="4660325" y="1866850"/>
                <a:chExt cx="68350" cy="58100"/>
              </a:xfrm>
            </p:grpSpPr>
            <p:sp>
              <p:nvSpPr>
                <p:cNvPr id="32" name="Google Shape;864;p65">
                  <a:extLst>
                    <a:ext uri="{FF2B5EF4-FFF2-40B4-BE49-F238E27FC236}">
                      <a16:creationId xmlns:a16="http://schemas.microsoft.com/office/drawing/2014/main" id="{9290C251-328E-4DAE-B092-87B7A56CBF6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33" name="Google Shape;865;p65">
                  <a:extLst>
                    <a:ext uri="{FF2B5EF4-FFF2-40B4-BE49-F238E27FC236}">
                      <a16:creationId xmlns:a16="http://schemas.microsoft.com/office/drawing/2014/main" id="{454F09DA-25B7-4582-AB06-1C1FA3E6C1F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grpSp>
        </p:grpSp>
      </p:grpSp>
      <p:sp>
        <p:nvSpPr>
          <p:cNvPr id="37" name="文本框 36">
            <a:extLst>
              <a:ext uri="{FF2B5EF4-FFF2-40B4-BE49-F238E27FC236}">
                <a16:creationId xmlns:a16="http://schemas.microsoft.com/office/drawing/2014/main" id="{9EEBFB12-9821-42F4-81F9-02A78EB44F1F}"/>
              </a:ext>
            </a:extLst>
          </p:cNvPr>
          <p:cNvSpPr txBox="1"/>
          <p:nvPr/>
        </p:nvSpPr>
        <p:spPr>
          <a:xfrm>
            <a:off x="428281" y="199434"/>
            <a:ext cx="3259295" cy="523220"/>
          </a:xfrm>
          <a:prstGeom prst="rect">
            <a:avLst/>
          </a:prstGeom>
          <a:noFill/>
        </p:spPr>
        <p:txBody>
          <a:bodyPr wrap="square" rtlCol="0">
            <a:spAutoFit/>
          </a:bodyPr>
          <a:lstStyle/>
          <a:p>
            <a:pPr>
              <a:lnSpc>
                <a:spcPct val="100000"/>
              </a:lnSpc>
            </a:pPr>
            <a:r>
              <a:rPr lang="zh-CN" altLang="en-US" sz="2800" b="1" spc="200">
                <a:solidFill>
                  <a:schemeClr val="bg1"/>
                </a:solidFill>
                <a:latin typeface="Calibri" panose="020F0502020204030204" pitchFamily="34" charset="0"/>
                <a:ea typeface="微软雅黑" panose="020B0503020204020204" pitchFamily="34" charset="-122"/>
              </a:rPr>
              <a:t>提纲</a:t>
            </a:r>
          </a:p>
        </p:txBody>
      </p:sp>
    </p:spTree>
    <p:extLst>
      <p:ext uri="{BB962C8B-B14F-4D97-AF65-F5344CB8AC3E}">
        <p14:creationId xmlns:p14="http://schemas.microsoft.com/office/powerpoint/2010/main" val="204868534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会字体">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9050">
          <a:prstDash val="solid"/>
        </a:ln>
      </a:spPr>
      <a:bodyPr rtlCol="0" anchor="ctr"/>
      <a:lstStyle>
        <a:defPPr algn="ctr">
          <a:defRPr dirty="0" smtClean="0">
            <a:solidFill>
              <a:schemeClr val="tx1"/>
            </a:solidFill>
            <a:latin typeface="微软雅黑" panose="020B0503020204020204" pitchFamily="34" charset="-122"/>
            <a:ea typeface="微软雅黑" panose="020B0503020204020204" pitchFamily="34" charset="-122"/>
          </a:defRPr>
        </a:defPPr>
      </a:lstStyle>
      <a:style>
        <a:lnRef idx="2">
          <a:schemeClr val="dk1"/>
        </a:lnRef>
        <a:fillRef idx="1">
          <a:schemeClr val="lt1"/>
        </a:fillRef>
        <a:effectRef idx="0">
          <a:schemeClr val="dk1"/>
        </a:effectRef>
        <a:fontRef idx="minor">
          <a:schemeClr val="dk1"/>
        </a:fontRef>
      </a:style>
    </a:spDef>
    <a:txDef>
      <a:spPr>
        <a:noFill/>
      </a:spPr>
      <a:bodyPr wrap="none" rtlCol="0">
        <a:spAutoFit/>
      </a:bodyPr>
      <a:lstStyle>
        <a:defPPr algn="l">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28999</TotalTime>
  <Words>2017</Words>
  <Application>Microsoft Office PowerPoint</Application>
  <PresentationFormat>全屏显示(4:3)</PresentationFormat>
  <Paragraphs>351</Paragraphs>
  <Slides>35</Slides>
  <Notes>18</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35</vt:i4>
      </vt:variant>
    </vt:vector>
  </HeadingPairs>
  <TitlesOfParts>
    <vt:vector size="45" baseType="lpstr">
      <vt:lpstr>等线</vt:lpstr>
      <vt:lpstr>思源黑体 CN</vt:lpstr>
      <vt:lpstr>微软雅黑</vt:lpstr>
      <vt:lpstr>Arial</vt:lpstr>
      <vt:lpstr>Calibri</vt:lpstr>
      <vt:lpstr>Calibri Light</vt:lpstr>
      <vt:lpstr>Cambria Math</vt:lpstr>
      <vt:lpstr>Lucida Bright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Liang Frost</cp:lastModifiedBy>
  <cp:revision>426</cp:revision>
  <dcterms:created xsi:type="dcterms:W3CDTF">2021-05-16T02:35:10Z</dcterms:created>
  <dcterms:modified xsi:type="dcterms:W3CDTF">2023-04-07T03:23:07Z</dcterms:modified>
</cp:coreProperties>
</file>